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jpg" ContentType="image/jpeg"/>
  <Default Extension="svg" ContentType="image/svg+xml"/>
  <Default Extension="rels" ContentType="application/vnd.openxmlformats-package.relationships+xml"/>
  <Override PartName="/ppt/presentation.xml" ContentType="application/vnd.openxmlformats-officedocument.presentationml.presentation.main+xml"/>
  <Override PartName="/ppt/slides/slide7.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2.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viewProps.xml" ContentType="application/vnd.openxmlformats-officedocument.presentationml.viewProps+xml"/>
  <Override PartName="/ppt/slides/slide1.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diagrams/layout1.xml" ContentType="application/vnd.openxmlformats-officedocument.drawingml.diagramLayout+xml"/>
  <Override PartName="/ppt/diagrams/data1.xml" ContentType="application/vnd.openxmlformats-officedocument.drawingml.diagramData+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slides/slide10.xml" ContentType="application/vnd.openxmlformats-officedocument.presentationml.slide+xml"/>
  <Override PartName="/ppt/presProps.xml" ContentType="application/vnd.openxmlformats-officedocument.presentationml.presProps+xml"/>
  <Override PartName="/ppt/slides/slide4.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7" r:id="rId3"/>
    <p:sldId id="258" r:id="rId4"/>
    <p:sldId id="283" r:id="rId5"/>
    <p:sldId id="260" r:id="rId6"/>
    <p:sldId id="261" r:id="rId7"/>
    <p:sldId id="262" r:id="rId8"/>
    <p:sldId id="263" r:id="rId9"/>
    <p:sldId id="265" r:id="rId10"/>
    <p:sldId id="264" r:id="rId11"/>
    <p:sldId id="285" r:id="rId12"/>
    <p:sldId id="266" r:id="rId13"/>
    <p:sldId id="272" r:id="rId14"/>
    <p:sldId id="273" r:id="rId15"/>
    <p:sldId id="274" r:id="rId16"/>
    <p:sldId id="284" r:id="rId17"/>
    <p:sldId id="282" r:id="rId18"/>
    <p:sldId id="277" r:id="rId19"/>
    <p:sldId id="275" r:id="rId20"/>
    <p:sldId id="276" r:id="rId21"/>
    <p:sldId id="268"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3D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08" autoAdjust="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7.xml" Id="rId8" /><Relationship Type="http://schemas.openxmlformats.org/officeDocument/2006/relationships/slide" Target="/ppt/slides/slide12.xml" Id="rId13" /><Relationship Type="http://schemas.openxmlformats.org/officeDocument/2006/relationships/slide" Target="/ppt/slides/slide17.xml" Id="rId18" /><Relationship Type="http://schemas.openxmlformats.org/officeDocument/2006/relationships/theme" Target="/ppt/theme/theme1.xml" Id="rId26" /><Relationship Type="http://schemas.openxmlformats.org/officeDocument/2006/relationships/slide" Target="/ppt/slides/slide2.xml" Id="rId3" /><Relationship Type="http://schemas.openxmlformats.org/officeDocument/2006/relationships/slide" Target="/ppt/slides/slide20.xml" Id="rId21" /><Relationship Type="http://schemas.openxmlformats.org/officeDocument/2006/relationships/slide" Target="/ppt/slides/slide6.xml" Id="rId7" /><Relationship Type="http://schemas.openxmlformats.org/officeDocument/2006/relationships/slide" Target="/ppt/slides/slide11.xml" Id="rId12" /><Relationship Type="http://schemas.openxmlformats.org/officeDocument/2006/relationships/slide" Target="/ppt/slides/slide16.xml" Id="rId17" /><Relationship Type="http://schemas.openxmlformats.org/officeDocument/2006/relationships/viewProps" Target="/ppt/viewProps.xml" Id="rId25" /><Relationship Type="http://schemas.openxmlformats.org/officeDocument/2006/relationships/slide" Target="/ppt/slides/slide1.xml" Id="rId2" /><Relationship Type="http://schemas.openxmlformats.org/officeDocument/2006/relationships/slide" Target="/ppt/slides/slide15.xml" Id="rId16" /><Relationship Type="http://schemas.openxmlformats.org/officeDocument/2006/relationships/slide" Target="/ppt/slides/slide19.xml" Id="rId20" /><Relationship Type="http://schemas.openxmlformats.org/officeDocument/2006/relationships/slideMaster" Target="/ppt/slideMasters/slideMaster1.xml" Id="rId1" /><Relationship Type="http://schemas.openxmlformats.org/officeDocument/2006/relationships/slide" Target="/ppt/slides/slide5.xml" Id="rId6" /><Relationship Type="http://schemas.openxmlformats.org/officeDocument/2006/relationships/slide" Target="/ppt/slides/slide10.xml" Id="rId11" /><Relationship Type="http://schemas.openxmlformats.org/officeDocument/2006/relationships/presProps" Target="/ppt/presProps.xml" Id="rId24" /><Relationship Type="http://schemas.openxmlformats.org/officeDocument/2006/relationships/slide" Target="/ppt/slides/slide4.xml" Id="rId5" /><Relationship Type="http://schemas.openxmlformats.org/officeDocument/2006/relationships/slide" Target="/ppt/slides/slide14.xml" Id="rId15" /><Relationship Type="http://schemas.openxmlformats.org/officeDocument/2006/relationships/slide" Target="/ppt/slides/slide22.xml" Id="rId23" /><Relationship Type="http://schemas.openxmlformats.org/officeDocument/2006/relationships/slide" Target="/ppt/slides/slide9.xml" Id="rId10" /><Relationship Type="http://schemas.openxmlformats.org/officeDocument/2006/relationships/slide" Target="/ppt/slides/slide18.xml" Id="rId19" /><Relationship Type="http://schemas.openxmlformats.org/officeDocument/2006/relationships/slide" Target="/ppt/slides/slide3.xml" Id="rId4" /><Relationship Type="http://schemas.openxmlformats.org/officeDocument/2006/relationships/slide" Target="/ppt/slides/slide8.xml" Id="rId9" /><Relationship Type="http://schemas.openxmlformats.org/officeDocument/2006/relationships/slide" Target="/ppt/slides/slide13.xml" Id="rId14" /><Relationship Type="http://schemas.openxmlformats.org/officeDocument/2006/relationships/slide" Target="/ppt/slides/slide21.xml" Id="rId22" /><Relationship Type="http://schemas.openxmlformats.org/officeDocument/2006/relationships/tableStyles" Target="/ppt/tableStyles.xml" Id="rId27" /></Relationships>
</file>

<file path=ppt/diagrams/_rels/data1.xml.rels>&#65279;<?xml version="1.0" encoding="utf-8"?><Relationships xmlns="http://schemas.openxmlformats.org/package/2006/relationships"><Relationship Type="http://schemas.openxmlformats.org/officeDocument/2006/relationships/image" Target="/ppt/media/image9.JPG" Id="rId3" /><Relationship Type="http://schemas.openxmlformats.org/officeDocument/2006/relationships/image" Target="/ppt/media/image8.jpeg" Id="rId2" /><Relationship Type="http://schemas.openxmlformats.org/officeDocument/2006/relationships/image" Target="/ppt/media/image7.jpeg" Id="rId1" /><Relationship Type="http://schemas.openxmlformats.org/officeDocument/2006/relationships/image" Target="/ppt/media/image10.jpeg" Id="rId4" /></Relationships>
</file>

<file path=ppt/diagrams/_rels/drawing1.xml.rels>&#65279;<?xml version="1.0" encoding="utf-8"?><Relationships xmlns="http://schemas.openxmlformats.org/package/2006/relationships"><Relationship Type="http://schemas.openxmlformats.org/officeDocument/2006/relationships/image" Target="/ppt/media/image10.jpeg" Id="rId3" /><Relationship Type="http://schemas.openxmlformats.org/officeDocument/2006/relationships/image" Target="/ppt/media/image8.jpeg" Id="rId2" /><Relationship Type="http://schemas.openxmlformats.org/officeDocument/2006/relationships/image" Target="/ppt/media/image7.jpeg" Id="rId1" /><Relationship Type="http://schemas.openxmlformats.org/officeDocument/2006/relationships/image" Target="/ppt/media/image9.JPG" Id="rId4"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06E861-4FB9-4D65-B004-CB18A63116B3}"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9E86802A-7E4D-4730-9DC7-BE759F9B2654}">
      <dgm:prSet/>
      <dgm:spPr/>
      <dgm:t>
        <a:bodyPr/>
        <a:lstStyle/>
        <a:p>
          <a:r>
            <a:rPr lang="en-US" b="1" dirty="0">
              <a:solidFill>
                <a:srgbClr val="002060"/>
              </a:solidFill>
              <a:latin typeface="Bauhaus 93" panose="04030905020B02020C02" pitchFamily="82" charset="0"/>
            </a:rPr>
            <a:t>MNR GROUP</a:t>
          </a:r>
        </a:p>
      </dgm:t>
    </dgm:pt>
    <dgm:pt modelId="{1F0FAA8C-671B-44D4-B208-A762963C996C}" type="parTrans" cxnId="{0278FC98-6769-440F-AB55-181CB24A0214}">
      <dgm:prSet/>
      <dgm:spPr/>
      <dgm:t>
        <a:bodyPr/>
        <a:lstStyle/>
        <a:p>
          <a:endParaRPr lang="en-US"/>
        </a:p>
      </dgm:t>
    </dgm:pt>
    <dgm:pt modelId="{66CB444F-9D13-4853-8984-EF2301DC2920}" type="sibTrans" cxnId="{0278FC98-6769-440F-AB55-181CB24A0214}">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9461AEEA-C7B7-48DD-B937-B35D6B403A31}">
      <dgm:prSet phldrT="[Text]" custT="1"/>
      <dgm:spPr/>
      <dgm:t>
        <a:bodyPr/>
        <a:lstStyle/>
        <a:p>
          <a:r>
            <a:rPr lang="en-US" sz="1600" b="1" dirty="0">
              <a:solidFill>
                <a:schemeClr val="accent1">
                  <a:lumMod val="50000"/>
                </a:schemeClr>
              </a:solidFill>
            </a:rPr>
            <a:t>WELLDONE APPAREL LTD.</a:t>
          </a:r>
          <a:endParaRPr lang="en-US" sz="1600" dirty="0">
            <a:solidFill>
              <a:schemeClr val="accent1">
                <a:lumMod val="50000"/>
              </a:schemeClr>
            </a:solidFill>
          </a:endParaRPr>
        </a:p>
      </dgm:t>
    </dgm:pt>
    <dgm:pt modelId="{42CDD7D2-728A-4D41-A3B0-302E14FAEE85}" type="parTrans" cxnId="{FB7F1106-CFEA-41A9-B64D-4C9F13F53B97}">
      <dgm:prSet/>
      <dgm:spPr/>
      <dgm:t>
        <a:bodyPr/>
        <a:lstStyle/>
        <a:p>
          <a:endParaRPr lang="en-US"/>
        </a:p>
      </dgm:t>
    </dgm:pt>
    <dgm:pt modelId="{9342D7E4-641B-49AA-AB5F-ECD27F8853ED}" type="sibTrans" cxnId="{FB7F1106-CFEA-41A9-B64D-4C9F13F53B97}">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6032C15A-43FC-4458-90EB-753DAEF79A5C}">
      <dgm:prSet phldrT="[Text]" custT="1"/>
      <dgm:spPr/>
      <dgm:t>
        <a:bodyPr/>
        <a:lstStyle/>
        <a:p>
          <a:r>
            <a:rPr lang="en-US" sz="1600" b="1" dirty="0">
              <a:solidFill>
                <a:schemeClr val="accent1">
                  <a:lumMod val="50000"/>
                </a:schemeClr>
              </a:solidFill>
            </a:rPr>
            <a:t>MNR SWEATERS LTD.</a:t>
          </a:r>
          <a:endParaRPr lang="en-US" sz="1600" dirty="0">
            <a:solidFill>
              <a:schemeClr val="accent1">
                <a:lumMod val="50000"/>
              </a:schemeClr>
            </a:solidFill>
          </a:endParaRPr>
        </a:p>
      </dgm:t>
    </dgm:pt>
    <dgm:pt modelId="{9D026F2C-2D25-41B7-A1D8-7D8A6267980C}" type="parTrans" cxnId="{72CD1E10-F597-4106-92E3-2C59BBFA7003}">
      <dgm:prSet/>
      <dgm:spPr/>
      <dgm:t>
        <a:bodyPr/>
        <a:lstStyle/>
        <a:p>
          <a:endParaRPr lang="en-US"/>
        </a:p>
      </dgm:t>
    </dgm:pt>
    <dgm:pt modelId="{B41E84E8-E375-4590-BB4A-8E35220CEFF0}" type="sibTrans" cxnId="{72CD1E10-F597-4106-92E3-2C59BBFA7003}">
      <dgm:prSet/>
      <dgm:spPr>
        <a:blipFill>
          <a:blip xmlns:r="http://schemas.openxmlformats.org/officeDocument/2006/relationships" r:embed="rId3"/>
          <a:srcRect/>
          <a:stretch>
            <a:fillRect l="-25000" r="-25000"/>
          </a:stretch>
        </a:blipFill>
      </dgm:spPr>
      <dgm:t>
        <a:bodyPr/>
        <a:lstStyle/>
        <a:p>
          <a:endParaRPr lang="en-US"/>
        </a:p>
      </dgm:t>
    </dgm:pt>
    <dgm:pt modelId="{303EBE29-E72B-4D54-B54C-713C6B643927}">
      <dgm:prSet phldrT="[Text]" custT="1"/>
      <dgm:spPr/>
      <dgm:t>
        <a:bodyPr/>
        <a:lstStyle/>
        <a:p>
          <a:r>
            <a:rPr lang="en-US" sz="1600" b="1" dirty="0">
              <a:solidFill>
                <a:schemeClr val="accent1">
                  <a:lumMod val="50000"/>
                </a:schemeClr>
              </a:solidFill>
            </a:rPr>
            <a:t>MNR DESIGN LTD.</a:t>
          </a:r>
          <a:endParaRPr lang="en-US" sz="1600" dirty="0">
            <a:solidFill>
              <a:schemeClr val="accent1">
                <a:lumMod val="50000"/>
              </a:schemeClr>
            </a:solidFill>
          </a:endParaRPr>
        </a:p>
      </dgm:t>
    </dgm:pt>
    <dgm:pt modelId="{AD8C9F47-971F-4A37-829A-75BC7F74482C}" type="sibTrans" cxnId="{0694947F-4052-4CC4-A440-652217CBDCF8}">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5D56F846-0533-4D9E-B9E2-1D74B62ACAFD}" type="parTrans" cxnId="{0694947F-4052-4CC4-A440-652217CBDCF8}">
      <dgm:prSet/>
      <dgm:spPr/>
      <dgm:t>
        <a:bodyPr/>
        <a:lstStyle/>
        <a:p>
          <a:endParaRPr lang="en-US"/>
        </a:p>
      </dgm:t>
    </dgm:pt>
    <dgm:pt modelId="{4540B087-B841-4D26-83F0-35EF7CB7809A}" type="pres">
      <dgm:prSet presAssocID="{F506E861-4FB9-4D65-B004-CB18A63116B3}" presName="Name0" presStyleCnt="0">
        <dgm:presLayoutVars>
          <dgm:chMax val="7"/>
          <dgm:chPref val="7"/>
          <dgm:dir/>
        </dgm:presLayoutVars>
      </dgm:prSet>
      <dgm:spPr/>
    </dgm:pt>
    <dgm:pt modelId="{AEE1A75F-7441-49F4-9BC5-ABBCF9395CC2}" type="pres">
      <dgm:prSet presAssocID="{F506E861-4FB9-4D65-B004-CB18A63116B3}" presName="Name1" presStyleCnt="0"/>
      <dgm:spPr/>
    </dgm:pt>
    <dgm:pt modelId="{D5FCF5A4-8480-40F4-96BA-FBC094982350}" type="pres">
      <dgm:prSet presAssocID="{66CB444F-9D13-4853-8984-EF2301DC2920}" presName="picture_1" presStyleCnt="0"/>
      <dgm:spPr/>
    </dgm:pt>
    <dgm:pt modelId="{05E168D7-9B0D-42FC-AD01-D121176EE12B}" type="pres">
      <dgm:prSet presAssocID="{66CB444F-9D13-4853-8984-EF2301DC2920}" presName="pictureRepeatNode" presStyleLbl="alignImgPlace1" presStyleIdx="0" presStyleCnt="4" custLinFactNeighborX="-487" custLinFactNeighborY="0"/>
      <dgm:spPr/>
    </dgm:pt>
    <dgm:pt modelId="{67D685E0-C4DF-4446-9E6F-767D1EF96E15}" type="pres">
      <dgm:prSet presAssocID="{9E86802A-7E4D-4730-9DC7-BE759F9B2654}" presName="text_1" presStyleLbl="node1" presStyleIdx="0" presStyleCnt="0" custLinFactNeighborX="5978" custLinFactNeighborY="-48832">
        <dgm:presLayoutVars>
          <dgm:bulletEnabled val="1"/>
        </dgm:presLayoutVars>
      </dgm:prSet>
      <dgm:spPr/>
    </dgm:pt>
    <dgm:pt modelId="{3A3FE1BC-493A-45F8-BC74-19977462FA9D}" type="pres">
      <dgm:prSet presAssocID="{9342D7E4-641B-49AA-AB5F-ECD27F8853ED}" presName="picture_2" presStyleCnt="0"/>
      <dgm:spPr/>
    </dgm:pt>
    <dgm:pt modelId="{73625D9F-1A14-4BB9-8851-91F644DF5200}" type="pres">
      <dgm:prSet presAssocID="{9342D7E4-641B-49AA-AB5F-ECD27F8853ED}" presName="pictureRepeatNode" presStyleLbl="alignImgPlace1" presStyleIdx="1" presStyleCnt="4" custLinFactY="100000" custLinFactNeighborX="6826" custLinFactNeighborY="133742"/>
      <dgm:spPr/>
    </dgm:pt>
    <dgm:pt modelId="{10F71EBD-5068-44FA-93B4-9CD978D621A5}" type="pres">
      <dgm:prSet presAssocID="{9461AEEA-C7B7-48DD-B937-B35D6B403A31}" presName="line_2" presStyleLbl="parChTrans1D1" presStyleIdx="0" presStyleCnt="3"/>
      <dgm:spPr/>
    </dgm:pt>
    <dgm:pt modelId="{3911E84C-88A2-4A7E-AC32-A485FDF3EEE2}" type="pres">
      <dgm:prSet presAssocID="{9461AEEA-C7B7-48DD-B937-B35D6B403A31}" presName="textparent_2" presStyleLbl="node1" presStyleIdx="0" presStyleCnt="0"/>
      <dgm:spPr/>
    </dgm:pt>
    <dgm:pt modelId="{34FF6AEB-540B-4116-91BD-02E217AB8C39}" type="pres">
      <dgm:prSet presAssocID="{9461AEEA-C7B7-48DD-B937-B35D6B403A31}" presName="text_2" presStyleLbl="revTx" presStyleIdx="0" presStyleCnt="3" custLinFactY="100000" custLinFactNeighborX="6039" custLinFactNeighborY="134520">
        <dgm:presLayoutVars>
          <dgm:bulletEnabled val="1"/>
        </dgm:presLayoutVars>
      </dgm:prSet>
      <dgm:spPr/>
    </dgm:pt>
    <dgm:pt modelId="{557BFA1D-5181-438A-8AB7-3CD2773CCB03}" type="pres">
      <dgm:prSet presAssocID="{AD8C9F47-971F-4A37-829A-75BC7F74482C}" presName="picture_3" presStyleCnt="0"/>
      <dgm:spPr/>
    </dgm:pt>
    <dgm:pt modelId="{3DA9AABA-5AB5-40DA-B02D-9B82A085C309}" type="pres">
      <dgm:prSet presAssocID="{AD8C9F47-971F-4A37-829A-75BC7F74482C}" presName="pictureRepeatNode" presStyleLbl="alignImgPlace1" presStyleIdx="2" presStyleCnt="4"/>
      <dgm:spPr/>
    </dgm:pt>
    <dgm:pt modelId="{7A21B67B-B2B2-43D2-B92D-AC48FBC88CF2}" type="pres">
      <dgm:prSet presAssocID="{303EBE29-E72B-4D54-B54C-713C6B643927}" presName="line_3" presStyleLbl="parChTrans1D1" presStyleIdx="1" presStyleCnt="3"/>
      <dgm:spPr/>
    </dgm:pt>
    <dgm:pt modelId="{27ABB854-4A68-4509-B0F6-A19B511D389B}" type="pres">
      <dgm:prSet presAssocID="{303EBE29-E72B-4D54-B54C-713C6B643927}" presName="textparent_3" presStyleLbl="node1" presStyleIdx="0" presStyleCnt="0"/>
      <dgm:spPr/>
    </dgm:pt>
    <dgm:pt modelId="{EAE0CE42-5B7D-493F-9D2F-A0E41B0B4BB3}" type="pres">
      <dgm:prSet presAssocID="{303EBE29-E72B-4D54-B54C-713C6B643927}" presName="text_3" presStyleLbl="revTx" presStyleIdx="1" presStyleCnt="3">
        <dgm:presLayoutVars>
          <dgm:bulletEnabled val="1"/>
        </dgm:presLayoutVars>
      </dgm:prSet>
      <dgm:spPr/>
    </dgm:pt>
    <dgm:pt modelId="{08D749B4-5330-4DB7-8D65-B7BD2C466984}" type="pres">
      <dgm:prSet presAssocID="{B41E84E8-E375-4590-BB4A-8E35220CEFF0}" presName="picture_4" presStyleCnt="0"/>
      <dgm:spPr/>
    </dgm:pt>
    <dgm:pt modelId="{ABB52706-1992-4462-B2A0-FCBB19A8D7FE}" type="pres">
      <dgm:prSet presAssocID="{B41E84E8-E375-4590-BB4A-8E35220CEFF0}" presName="pictureRepeatNode" presStyleLbl="alignImgPlace1" presStyleIdx="3" presStyleCnt="4" custLinFactY="-100000" custLinFactNeighborX="1471" custLinFactNeighborY="-136765"/>
      <dgm:spPr/>
    </dgm:pt>
    <dgm:pt modelId="{D7EC90C2-E889-4C10-8B0D-CA45865A32CE}" type="pres">
      <dgm:prSet presAssocID="{6032C15A-43FC-4458-90EB-753DAEF79A5C}" presName="line_4" presStyleLbl="parChTrans1D1" presStyleIdx="2" presStyleCnt="3"/>
      <dgm:spPr/>
    </dgm:pt>
    <dgm:pt modelId="{C7F29A4F-3C56-44B5-AED5-8D6418EE9449}" type="pres">
      <dgm:prSet presAssocID="{6032C15A-43FC-4458-90EB-753DAEF79A5C}" presName="textparent_4" presStyleLbl="node1" presStyleIdx="0" presStyleCnt="0"/>
      <dgm:spPr/>
    </dgm:pt>
    <dgm:pt modelId="{B3661AB5-43FE-4C9A-B1B2-E927F1FE23A8}" type="pres">
      <dgm:prSet presAssocID="{6032C15A-43FC-4458-90EB-753DAEF79A5C}" presName="text_4" presStyleLbl="revTx" presStyleIdx="2" presStyleCnt="3" custScaleX="261121" custLinFactY="-100000" custLinFactNeighborX="8355" custLinFactNeighborY="-143382">
        <dgm:presLayoutVars>
          <dgm:bulletEnabled val="1"/>
        </dgm:presLayoutVars>
      </dgm:prSet>
      <dgm:spPr/>
    </dgm:pt>
  </dgm:ptLst>
  <dgm:cxnLst>
    <dgm:cxn modelId="{FB7F1106-CFEA-41A9-B64D-4C9F13F53B97}" srcId="{F506E861-4FB9-4D65-B004-CB18A63116B3}" destId="{9461AEEA-C7B7-48DD-B937-B35D6B403A31}" srcOrd="1" destOrd="0" parTransId="{42CDD7D2-728A-4D41-A3B0-302E14FAEE85}" sibTransId="{9342D7E4-641B-49AA-AB5F-ECD27F8853ED}"/>
    <dgm:cxn modelId="{63F10607-6625-4EF9-A621-53D925948421}" type="presOf" srcId="{6032C15A-43FC-4458-90EB-753DAEF79A5C}" destId="{B3661AB5-43FE-4C9A-B1B2-E927F1FE23A8}" srcOrd="0" destOrd="0" presId="urn:microsoft.com/office/officeart/2008/layout/CircularPictureCallout"/>
    <dgm:cxn modelId="{72CD1E10-F597-4106-92E3-2C59BBFA7003}" srcId="{F506E861-4FB9-4D65-B004-CB18A63116B3}" destId="{6032C15A-43FC-4458-90EB-753DAEF79A5C}" srcOrd="3" destOrd="0" parTransId="{9D026F2C-2D25-41B7-A1D8-7D8A6267980C}" sibTransId="{B41E84E8-E375-4590-BB4A-8E35220CEFF0}"/>
    <dgm:cxn modelId="{876D7947-81F1-4C05-AEF1-4685FBD79DB2}" type="presOf" srcId="{9461AEEA-C7B7-48DD-B937-B35D6B403A31}" destId="{34FF6AEB-540B-4116-91BD-02E217AB8C39}" srcOrd="0" destOrd="0" presId="urn:microsoft.com/office/officeart/2008/layout/CircularPictureCallout"/>
    <dgm:cxn modelId="{EE36FA53-7156-4126-865E-10B2B9A9680A}" type="presOf" srcId="{303EBE29-E72B-4D54-B54C-713C6B643927}" destId="{EAE0CE42-5B7D-493F-9D2F-A0E41B0B4BB3}" srcOrd="0" destOrd="0" presId="urn:microsoft.com/office/officeart/2008/layout/CircularPictureCallout"/>
    <dgm:cxn modelId="{AEDD3454-FFB6-408D-84DC-0DAD1F6CC53E}" type="presOf" srcId="{B41E84E8-E375-4590-BB4A-8E35220CEFF0}" destId="{ABB52706-1992-4462-B2A0-FCBB19A8D7FE}" srcOrd="0" destOrd="0" presId="urn:microsoft.com/office/officeart/2008/layout/CircularPictureCallout"/>
    <dgm:cxn modelId="{C1E16774-3AF0-4AC3-9580-8443893F9107}" type="presOf" srcId="{F506E861-4FB9-4D65-B004-CB18A63116B3}" destId="{4540B087-B841-4D26-83F0-35EF7CB7809A}" srcOrd="0" destOrd="0" presId="urn:microsoft.com/office/officeart/2008/layout/CircularPictureCallout"/>
    <dgm:cxn modelId="{0694947F-4052-4CC4-A440-652217CBDCF8}" srcId="{F506E861-4FB9-4D65-B004-CB18A63116B3}" destId="{303EBE29-E72B-4D54-B54C-713C6B643927}" srcOrd="2" destOrd="0" parTransId="{5D56F846-0533-4D9E-B9E2-1D74B62ACAFD}" sibTransId="{AD8C9F47-971F-4A37-829A-75BC7F74482C}"/>
    <dgm:cxn modelId="{0278FC98-6769-440F-AB55-181CB24A0214}" srcId="{F506E861-4FB9-4D65-B004-CB18A63116B3}" destId="{9E86802A-7E4D-4730-9DC7-BE759F9B2654}" srcOrd="0" destOrd="0" parTransId="{1F0FAA8C-671B-44D4-B208-A762963C996C}" sibTransId="{66CB444F-9D13-4853-8984-EF2301DC2920}"/>
    <dgm:cxn modelId="{5062F89C-E45B-416B-8CC2-107ED6905814}" type="presOf" srcId="{9E86802A-7E4D-4730-9DC7-BE759F9B2654}" destId="{67D685E0-C4DF-4446-9E6F-767D1EF96E15}" srcOrd="0" destOrd="0" presId="urn:microsoft.com/office/officeart/2008/layout/CircularPictureCallout"/>
    <dgm:cxn modelId="{75FB8DB7-41C1-450C-B035-72912F6998D4}" type="presOf" srcId="{9342D7E4-641B-49AA-AB5F-ECD27F8853ED}" destId="{73625D9F-1A14-4BB9-8851-91F644DF5200}" srcOrd="0" destOrd="0" presId="urn:microsoft.com/office/officeart/2008/layout/CircularPictureCallout"/>
    <dgm:cxn modelId="{6D706BC7-7D77-4DCC-9C5A-578B06A7EA0B}" type="presOf" srcId="{66CB444F-9D13-4853-8984-EF2301DC2920}" destId="{05E168D7-9B0D-42FC-AD01-D121176EE12B}" srcOrd="0" destOrd="0" presId="urn:microsoft.com/office/officeart/2008/layout/CircularPictureCallout"/>
    <dgm:cxn modelId="{B33638CF-7A89-4207-B4AB-54662BFF3664}" type="presOf" srcId="{AD8C9F47-971F-4A37-829A-75BC7F74482C}" destId="{3DA9AABA-5AB5-40DA-B02D-9B82A085C309}" srcOrd="0" destOrd="0" presId="urn:microsoft.com/office/officeart/2008/layout/CircularPictureCallout"/>
    <dgm:cxn modelId="{249E6CBE-8600-4891-BC7A-70C50D1E54E0}" type="presParOf" srcId="{4540B087-B841-4D26-83F0-35EF7CB7809A}" destId="{AEE1A75F-7441-49F4-9BC5-ABBCF9395CC2}" srcOrd="0" destOrd="0" presId="urn:microsoft.com/office/officeart/2008/layout/CircularPictureCallout"/>
    <dgm:cxn modelId="{F58E4886-679F-47F0-BFEA-3E3D830C2785}" type="presParOf" srcId="{AEE1A75F-7441-49F4-9BC5-ABBCF9395CC2}" destId="{D5FCF5A4-8480-40F4-96BA-FBC094982350}" srcOrd="0" destOrd="0" presId="urn:microsoft.com/office/officeart/2008/layout/CircularPictureCallout"/>
    <dgm:cxn modelId="{3148C7AB-7DAE-423C-BE12-0A488A7B6195}" type="presParOf" srcId="{D5FCF5A4-8480-40F4-96BA-FBC094982350}" destId="{05E168D7-9B0D-42FC-AD01-D121176EE12B}" srcOrd="0" destOrd="0" presId="urn:microsoft.com/office/officeart/2008/layout/CircularPictureCallout"/>
    <dgm:cxn modelId="{758BE3AC-613A-4578-ACC7-CB5E59EA32FB}" type="presParOf" srcId="{AEE1A75F-7441-49F4-9BC5-ABBCF9395CC2}" destId="{67D685E0-C4DF-4446-9E6F-767D1EF96E15}" srcOrd="1" destOrd="0" presId="urn:microsoft.com/office/officeart/2008/layout/CircularPictureCallout"/>
    <dgm:cxn modelId="{33925C3B-11A4-4ACA-8B8A-252B39E41A47}" type="presParOf" srcId="{AEE1A75F-7441-49F4-9BC5-ABBCF9395CC2}" destId="{3A3FE1BC-493A-45F8-BC74-19977462FA9D}" srcOrd="2" destOrd="0" presId="urn:microsoft.com/office/officeart/2008/layout/CircularPictureCallout"/>
    <dgm:cxn modelId="{F18116B8-8FBE-4C07-8A09-A89E0A788149}" type="presParOf" srcId="{3A3FE1BC-493A-45F8-BC74-19977462FA9D}" destId="{73625D9F-1A14-4BB9-8851-91F644DF5200}" srcOrd="0" destOrd="0" presId="urn:microsoft.com/office/officeart/2008/layout/CircularPictureCallout"/>
    <dgm:cxn modelId="{B25ED02A-24E0-4295-817D-B71362F84253}" type="presParOf" srcId="{AEE1A75F-7441-49F4-9BC5-ABBCF9395CC2}" destId="{10F71EBD-5068-44FA-93B4-9CD978D621A5}" srcOrd="3" destOrd="0" presId="urn:microsoft.com/office/officeart/2008/layout/CircularPictureCallout"/>
    <dgm:cxn modelId="{D2006874-364E-448B-BB90-7EC05EF9F812}" type="presParOf" srcId="{AEE1A75F-7441-49F4-9BC5-ABBCF9395CC2}" destId="{3911E84C-88A2-4A7E-AC32-A485FDF3EEE2}" srcOrd="4" destOrd="0" presId="urn:microsoft.com/office/officeart/2008/layout/CircularPictureCallout"/>
    <dgm:cxn modelId="{5F83BCC2-49F1-4CF9-958C-831E670E3E1B}" type="presParOf" srcId="{3911E84C-88A2-4A7E-AC32-A485FDF3EEE2}" destId="{34FF6AEB-540B-4116-91BD-02E217AB8C39}" srcOrd="0" destOrd="0" presId="urn:microsoft.com/office/officeart/2008/layout/CircularPictureCallout"/>
    <dgm:cxn modelId="{88D92A29-86A2-437D-9238-456AD447C892}" type="presParOf" srcId="{AEE1A75F-7441-49F4-9BC5-ABBCF9395CC2}" destId="{557BFA1D-5181-438A-8AB7-3CD2773CCB03}" srcOrd="5" destOrd="0" presId="urn:microsoft.com/office/officeart/2008/layout/CircularPictureCallout"/>
    <dgm:cxn modelId="{368BB0F4-AAF5-4B99-AF12-084AA1662920}" type="presParOf" srcId="{557BFA1D-5181-438A-8AB7-3CD2773CCB03}" destId="{3DA9AABA-5AB5-40DA-B02D-9B82A085C309}" srcOrd="0" destOrd="0" presId="urn:microsoft.com/office/officeart/2008/layout/CircularPictureCallout"/>
    <dgm:cxn modelId="{3C46CCB1-4837-417D-96E3-E5B2AF556783}" type="presParOf" srcId="{AEE1A75F-7441-49F4-9BC5-ABBCF9395CC2}" destId="{7A21B67B-B2B2-43D2-B92D-AC48FBC88CF2}" srcOrd="6" destOrd="0" presId="urn:microsoft.com/office/officeart/2008/layout/CircularPictureCallout"/>
    <dgm:cxn modelId="{24FE16B0-E840-4D48-9840-72B9D448DEF3}" type="presParOf" srcId="{AEE1A75F-7441-49F4-9BC5-ABBCF9395CC2}" destId="{27ABB854-4A68-4509-B0F6-A19B511D389B}" srcOrd="7" destOrd="0" presId="urn:microsoft.com/office/officeart/2008/layout/CircularPictureCallout"/>
    <dgm:cxn modelId="{6A5AC52F-62C0-4DD9-8EAE-CDC5A60FEDF1}" type="presParOf" srcId="{27ABB854-4A68-4509-B0F6-A19B511D389B}" destId="{EAE0CE42-5B7D-493F-9D2F-A0E41B0B4BB3}" srcOrd="0" destOrd="0" presId="urn:microsoft.com/office/officeart/2008/layout/CircularPictureCallout"/>
    <dgm:cxn modelId="{F113EBAE-E6DE-4B56-A009-831820521BD4}" type="presParOf" srcId="{AEE1A75F-7441-49F4-9BC5-ABBCF9395CC2}" destId="{08D749B4-5330-4DB7-8D65-B7BD2C466984}" srcOrd="8" destOrd="0" presId="urn:microsoft.com/office/officeart/2008/layout/CircularPictureCallout"/>
    <dgm:cxn modelId="{A55F85F8-4AA5-40A9-B258-C51D307914D2}" type="presParOf" srcId="{08D749B4-5330-4DB7-8D65-B7BD2C466984}" destId="{ABB52706-1992-4462-B2A0-FCBB19A8D7FE}" srcOrd="0" destOrd="0" presId="urn:microsoft.com/office/officeart/2008/layout/CircularPictureCallout"/>
    <dgm:cxn modelId="{F14E9837-172A-44A0-8992-7FFC71007D42}" type="presParOf" srcId="{AEE1A75F-7441-49F4-9BC5-ABBCF9395CC2}" destId="{D7EC90C2-E889-4C10-8B0D-CA45865A32CE}" srcOrd="9" destOrd="0" presId="urn:microsoft.com/office/officeart/2008/layout/CircularPictureCallout"/>
    <dgm:cxn modelId="{A9C2D638-1A1E-4888-BEC4-505BD96A4113}" type="presParOf" srcId="{AEE1A75F-7441-49F4-9BC5-ABBCF9395CC2}" destId="{C7F29A4F-3C56-44B5-AED5-8D6418EE9449}" srcOrd="10" destOrd="0" presId="urn:microsoft.com/office/officeart/2008/layout/CircularPictureCallout"/>
    <dgm:cxn modelId="{714CDF05-A69F-4524-9DBA-C03D19AF20A5}" type="presParOf" srcId="{C7F29A4F-3C56-44B5-AED5-8D6418EE9449}" destId="{B3661AB5-43FE-4C9A-B1B2-E927F1FE23A8}"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C90C2-E889-4C10-8B0D-CA45865A32CE}">
      <dsp:nvSpPr>
        <dsp:cNvPr id="0" name=""/>
        <dsp:cNvSpPr/>
      </dsp:nvSpPr>
      <dsp:spPr>
        <a:xfrm>
          <a:off x="2032082" y="4131733"/>
          <a:ext cx="408025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21B67B-B2B2-43D2-B92D-AC48FBC88CF2}">
      <dsp:nvSpPr>
        <dsp:cNvPr id="0" name=""/>
        <dsp:cNvSpPr/>
      </dsp:nvSpPr>
      <dsp:spPr>
        <a:xfrm>
          <a:off x="2032082" y="2709333"/>
          <a:ext cx="349503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F71EBD-5068-44FA-93B4-9CD978D621A5}">
      <dsp:nvSpPr>
        <dsp:cNvPr id="0" name=""/>
        <dsp:cNvSpPr/>
      </dsp:nvSpPr>
      <dsp:spPr>
        <a:xfrm>
          <a:off x="2032082" y="1286933"/>
          <a:ext cx="408025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E168D7-9B0D-42FC-AD01-D121176EE12B}">
      <dsp:nvSpPr>
        <dsp:cNvPr id="0" name=""/>
        <dsp:cNvSpPr/>
      </dsp:nvSpPr>
      <dsp:spPr>
        <a:xfrm>
          <a:off x="0" y="677333"/>
          <a:ext cx="4064000" cy="40640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D685E0-C4DF-4446-9E6F-767D1EF96E15}">
      <dsp:nvSpPr>
        <dsp:cNvPr id="0" name=""/>
        <dsp:cNvSpPr/>
      </dsp:nvSpPr>
      <dsp:spPr>
        <a:xfrm>
          <a:off x="887087" y="2180421"/>
          <a:ext cx="2600960" cy="13411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778000">
            <a:lnSpc>
              <a:spcPct val="90000"/>
            </a:lnSpc>
            <a:spcBef>
              <a:spcPct val="0"/>
            </a:spcBef>
            <a:spcAft>
              <a:spcPct val="35000"/>
            </a:spcAft>
            <a:buNone/>
          </a:pPr>
          <a:r>
            <a:rPr lang="en-US" sz="4000" b="1" kern="1200" dirty="0">
              <a:solidFill>
                <a:srgbClr val="002060"/>
              </a:solidFill>
              <a:latin typeface="Bauhaus 93" panose="04030905020B02020C02" pitchFamily="82" charset="0"/>
            </a:rPr>
            <a:t>MNR GROUP</a:t>
          </a:r>
        </a:p>
      </dsp:txBody>
      <dsp:txXfrm>
        <a:off x="887087" y="2180421"/>
        <a:ext cx="2600960" cy="1341120"/>
      </dsp:txXfrm>
    </dsp:sp>
    <dsp:sp modelId="{73625D9F-1A14-4BB9-8851-91F644DF5200}">
      <dsp:nvSpPr>
        <dsp:cNvPr id="0" name=""/>
        <dsp:cNvSpPr/>
      </dsp:nvSpPr>
      <dsp:spPr>
        <a:xfrm>
          <a:off x="5585961" y="3527115"/>
          <a:ext cx="1219200" cy="121920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FF6AEB-540B-4116-91BD-02E217AB8C39}">
      <dsp:nvSpPr>
        <dsp:cNvPr id="0" name=""/>
        <dsp:cNvSpPr/>
      </dsp:nvSpPr>
      <dsp:spPr>
        <a:xfrm>
          <a:off x="6787749" y="3536601"/>
          <a:ext cx="1089761"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accent1">
                  <a:lumMod val="50000"/>
                </a:schemeClr>
              </a:solidFill>
            </a:rPr>
            <a:t>WELLDONE APPAREL LTD.</a:t>
          </a:r>
          <a:endParaRPr lang="en-US" sz="1600" kern="1200" dirty="0">
            <a:solidFill>
              <a:schemeClr val="accent1">
                <a:lumMod val="50000"/>
              </a:schemeClr>
            </a:solidFill>
          </a:endParaRPr>
        </a:p>
      </dsp:txBody>
      <dsp:txXfrm>
        <a:off x="6787749" y="3536601"/>
        <a:ext cx="1089761" cy="1219200"/>
      </dsp:txXfrm>
    </dsp:sp>
    <dsp:sp modelId="{3DA9AABA-5AB5-40DA-B02D-9B82A085C309}">
      <dsp:nvSpPr>
        <dsp:cNvPr id="0" name=""/>
        <dsp:cNvSpPr/>
      </dsp:nvSpPr>
      <dsp:spPr>
        <a:xfrm>
          <a:off x="4917522" y="2099733"/>
          <a:ext cx="1219200" cy="121920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E0CE42-5B7D-493F-9D2F-A0E41B0B4BB3}">
      <dsp:nvSpPr>
        <dsp:cNvPr id="0" name=""/>
        <dsp:cNvSpPr/>
      </dsp:nvSpPr>
      <dsp:spPr>
        <a:xfrm>
          <a:off x="6136722" y="2099733"/>
          <a:ext cx="815213"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accent1">
                  <a:lumMod val="50000"/>
                </a:schemeClr>
              </a:solidFill>
            </a:rPr>
            <a:t>MNR DESIGN LTD.</a:t>
          </a:r>
          <a:endParaRPr lang="en-US" sz="1600" kern="1200" dirty="0">
            <a:solidFill>
              <a:schemeClr val="accent1">
                <a:lumMod val="50000"/>
              </a:schemeClr>
            </a:solidFill>
          </a:endParaRPr>
        </a:p>
      </dsp:txBody>
      <dsp:txXfrm>
        <a:off x="6136722" y="2099733"/>
        <a:ext cx="815213" cy="1219200"/>
      </dsp:txXfrm>
    </dsp:sp>
    <dsp:sp modelId="{ABB52706-1992-4462-B2A0-FCBB19A8D7FE}">
      <dsp:nvSpPr>
        <dsp:cNvPr id="0" name=""/>
        <dsp:cNvSpPr/>
      </dsp:nvSpPr>
      <dsp:spPr>
        <a:xfrm>
          <a:off x="5520672" y="635494"/>
          <a:ext cx="1219200" cy="1219200"/>
        </a:xfrm>
        <a:prstGeom prst="ellipse">
          <a:avLst/>
        </a:prstGeom>
        <a:blipFill>
          <a:blip xmlns:r="http://schemas.openxmlformats.org/officeDocument/2006/relationships" r:embed="rId4"/>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661AB5-43FE-4C9A-B1B2-E927F1FE23A8}">
      <dsp:nvSpPr>
        <dsp:cNvPr id="0" name=""/>
        <dsp:cNvSpPr/>
      </dsp:nvSpPr>
      <dsp:spPr>
        <a:xfrm>
          <a:off x="6722020" y="554820"/>
          <a:ext cx="1405979" cy="121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60960"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accent1">
                  <a:lumMod val="50000"/>
                </a:schemeClr>
              </a:solidFill>
            </a:rPr>
            <a:t>MNR SWEATERS LTD.</a:t>
          </a:r>
          <a:endParaRPr lang="en-US" sz="1600" kern="1200" dirty="0">
            <a:solidFill>
              <a:schemeClr val="accent1">
                <a:lumMod val="50000"/>
              </a:schemeClr>
            </a:solidFill>
          </a:endParaRPr>
        </a:p>
      </dsp:txBody>
      <dsp:txXfrm>
        <a:off x="6722020" y="554820"/>
        <a:ext cx="1405979" cy="1219200"/>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7.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B63EE9-E582-4552-9DDB-98124AF223AD}"/>
              </a:ext>
            </a:extLst>
          </p:cNvPr>
          <p:cNvSpPr>
            <a:spLocks noGrp="1"/>
          </p:cNvSpPr>
          <p:nvPr>
            <p:ph type="dt" sz="half" idx="10"/>
          </p:nvPr>
        </p:nvSpPr>
        <p:spPr/>
        <p:txBody>
          <a:bodyPr/>
          <a:lstStyle/>
          <a:p>
            <a:fld id="{6487FC40-CCB6-4078-BA25-A6A255320291}" type="datetimeFigureOut">
              <a:rPr lang="en-US" smtClean="0"/>
              <a:t>28-Aug-25</a:t>
            </a:fld>
            <a:endParaRPr lang="en-US"/>
          </a:p>
        </p:txBody>
      </p:sp>
      <p:sp>
        <p:nvSpPr>
          <p:cNvPr id="3" name="Footer Placeholder 2">
            <a:extLst>
              <a:ext uri="{FF2B5EF4-FFF2-40B4-BE49-F238E27FC236}">
                <a16:creationId xmlns:a16="http://schemas.microsoft.com/office/drawing/2014/main" id="{B3D12D20-0DAF-4516-843D-78F3DF4440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5537D0-DFF3-4487-8F94-2E714A030F46}"/>
              </a:ext>
            </a:extLst>
          </p:cNvPr>
          <p:cNvSpPr>
            <a:spLocks noGrp="1"/>
          </p:cNvSpPr>
          <p:nvPr>
            <p:ph type="sldNum" sz="quarter" idx="12"/>
          </p:nvPr>
        </p:nvSpPr>
        <p:spPr/>
        <p:txBody>
          <a:bodyPr/>
          <a:lstStyle/>
          <a:p>
            <a:fld id="{429FC356-D8DC-4BB6-BCB8-676D2359EF5C}" type="slidenum">
              <a:rPr lang="en-US" smtClean="0"/>
              <a:t>‹#›</a:t>
            </a:fld>
            <a:endParaRPr lang="en-US"/>
          </a:p>
        </p:txBody>
      </p:sp>
    </p:spTree>
    <p:extLst>
      <p:ext uri="{BB962C8B-B14F-4D97-AF65-F5344CB8AC3E}">
        <p14:creationId xmlns:p14="http://schemas.microsoft.com/office/powerpoint/2010/main" val="3504020963"/>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ppt/slideLayouts/slideLayout7.xml" Id="rId7" /><Relationship Type="http://schemas.openxmlformats.org/officeDocument/2006/relationships/theme" Target="/ppt/theme/theme1.xml" Id="rId12" /></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ACF3A-1D0D-4130-8CA8-3B796B71DE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C4A9C5-5EEB-4238-8130-69D37FD6F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0BC0D-F2ED-4850-9911-9625B2504D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7FC40-CCB6-4078-BA25-A6A255320291}" type="datetimeFigureOut">
              <a:rPr lang="en-US" smtClean="0"/>
              <a:t>28-Aug-25</a:t>
            </a:fld>
            <a:endParaRPr lang="en-US"/>
          </a:p>
        </p:txBody>
      </p:sp>
      <p:sp>
        <p:nvSpPr>
          <p:cNvPr id="5" name="Footer Placeholder 4">
            <a:extLst>
              <a:ext uri="{FF2B5EF4-FFF2-40B4-BE49-F238E27FC236}">
                <a16:creationId xmlns:a16="http://schemas.microsoft.com/office/drawing/2014/main" id="{CE471B4A-C23B-49E4-B58B-4B3C00F0E9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777D8E-8E44-436C-86AA-3C54C86CED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FC356-D8DC-4BB6-BCB8-676D2359EF5C}" type="slidenum">
              <a:rPr lang="en-US" smtClean="0"/>
              <a:t>‹#›</a:t>
            </a:fld>
            <a:endParaRPr lang="en-US"/>
          </a:p>
        </p:txBody>
      </p:sp>
    </p:spTree>
    <p:extLst>
      <p:ext uri="{BB962C8B-B14F-4D97-AF65-F5344CB8AC3E}">
        <p14:creationId xmlns:p14="http://schemas.microsoft.com/office/powerpoint/2010/main" val="2071426877"/>
      </p:ext>
    </p:extLst>
  </p:cSld>
  <p:clrMap bg1="lt1" tx1="dk1" bg2="lt2" tx2="dk2" accent1="accent1" accent2="accent2" accent3="accent3" accent4="accent4" accent5="accent5" accent6="accent6" hlink="hlink" folHlink="folHlink"/>
  <p:sldLayoutIdLst>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ppt/media/image2.jpeg" Id="rId3" /><Relationship Type="http://schemas.openxmlformats.org/officeDocument/2006/relationships/image" Target="/ppt/media/image1.png" Id="rId2" /><Relationship Type="http://schemas.openxmlformats.org/officeDocument/2006/relationships/slideLayout" Target="/ppt/slideLayouts/slideLayout7.xml" Id="rId1" /></Relationships>
</file>

<file path=ppt/slides/_rels/slide10.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image" Target="/ppt/media/image1.png" Id="rId2" /><Relationship Type="http://schemas.openxmlformats.org/officeDocument/2006/relationships/slideLayout" Target="/ppt/slideLayouts/slideLayout7.xml" Id="rId1" /><Relationship Type="http://schemas.openxmlformats.org/officeDocument/2006/relationships/image" Target="/ppt/media/image15.jpeg" Id="rId4" /></Relationships>
</file>

<file path=ppt/slides/_rels/slide11.xml.rels>&#65279;<?xml version="1.0" encoding="utf-8"?><Relationships xmlns="http://schemas.openxmlformats.org/package/2006/relationships"><Relationship Type="http://schemas.openxmlformats.org/officeDocument/2006/relationships/image" Target="/ppt/media/image1.png" Id="rId3" /><Relationship Type="http://schemas.openxmlformats.org/officeDocument/2006/relationships/image" Target="/ppt/media/image16.jpg" Id="rId2" /><Relationship Type="http://schemas.openxmlformats.org/officeDocument/2006/relationships/slideLayout" Target="/ppt/slideLayouts/slideLayout7.xml" Id="rId1" /><Relationship Type="http://schemas.openxmlformats.org/officeDocument/2006/relationships/image" Target="/ppt/media/image4.png" Id="rId4" /></Relationships>
</file>

<file path=ppt/slides/_rels/slide12.xml.rels>&#65279;<?xml version="1.0" encoding="utf-8"?><Relationships xmlns="http://schemas.openxmlformats.org/package/2006/relationships"><Relationship Type="http://schemas.openxmlformats.org/officeDocument/2006/relationships/image" Target="/ppt/media/image17.png" Id="rId3" /><Relationship Type="http://schemas.openxmlformats.org/officeDocument/2006/relationships/image" Target="/ppt/media/image1.png" Id="rId2" /><Relationship Type="http://schemas.openxmlformats.org/officeDocument/2006/relationships/slideLayout" Target="/ppt/slideLayouts/slideLayout7.xml" Id="rId1" /><Relationship Type="http://schemas.openxmlformats.org/officeDocument/2006/relationships/image" Target="/ppt/media/image4.png" Id="rId4" /></Relationships>
</file>

<file path=ppt/slides/_rels/slide13.xml.rels>&#65279;<?xml version="1.0" encoding="utf-8"?><Relationships xmlns="http://schemas.openxmlformats.org/package/2006/relationships"><Relationship Type="http://schemas.openxmlformats.org/officeDocument/2006/relationships/image" Target="/ppt/media/image19.jpg" Id="rId3" /><Relationship Type="http://schemas.openxmlformats.org/officeDocument/2006/relationships/image" Target="/ppt/media/image18.jpg" Id="rId2" /><Relationship Type="http://schemas.openxmlformats.org/officeDocument/2006/relationships/slideLayout" Target="/ppt/slideLayouts/slideLayout7.xml" Id="rId1" /><Relationship Type="http://schemas.openxmlformats.org/officeDocument/2006/relationships/image" Target="/ppt/media/image4.png" Id="rId5" /><Relationship Type="http://schemas.openxmlformats.org/officeDocument/2006/relationships/image" Target="/ppt/media/image1.png" Id="rId4" /></Relationships>
</file>

<file path=ppt/slides/_rels/slide14.xml.rels>&#65279;<?xml version="1.0" encoding="utf-8"?><Relationships xmlns="http://schemas.openxmlformats.org/package/2006/relationships"><Relationship Type="http://schemas.openxmlformats.org/officeDocument/2006/relationships/image" Target="/ppt/media/image1.png" Id="rId3" /><Relationship Type="http://schemas.openxmlformats.org/officeDocument/2006/relationships/image" Target="/ppt/media/image20.jpg" Id="rId2" /><Relationship Type="http://schemas.openxmlformats.org/officeDocument/2006/relationships/slideLayout" Target="/ppt/slideLayouts/slideLayout7.xml" Id="rId1" /><Relationship Type="http://schemas.openxmlformats.org/officeDocument/2006/relationships/image" Target="/ppt/media/image4.png" Id="rId4" /></Relationships>
</file>

<file path=ppt/slides/_rels/slide15.xml.rels>&#65279;<?xml version="1.0" encoding="utf-8"?><Relationships xmlns="http://schemas.openxmlformats.org/package/2006/relationships"><Relationship Type="http://schemas.openxmlformats.org/officeDocument/2006/relationships/image" Target="/ppt/media/image22.jpeg" Id="rId3" /><Relationship Type="http://schemas.openxmlformats.org/officeDocument/2006/relationships/image" Target="/ppt/media/image21.jpeg" Id="rId2" /><Relationship Type="http://schemas.openxmlformats.org/officeDocument/2006/relationships/slideLayout" Target="/ppt/slideLayouts/slideLayout7.xml" Id="rId1" /><Relationship Type="http://schemas.openxmlformats.org/officeDocument/2006/relationships/image" Target="/ppt/media/image4.png" Id="rId6" /><Relationship Type="http://schemas.openxmlformats.org/officeDocument/2006/relationships/image" Target="/ppt/media/image1.png" Id="rId5" /><Relationship Type="http://schemas.openxmlformats.org/officeDocument/2006/relationships/image" Target="/ppt/media/image23.jpeg" Id="rId4" /></Relationships>
</file>

<file path=ppt/slides/_rels/slide16.xml.rels>&#65279;<?xml version="1.0" encoding="utf-8"?><Relationships xmlns="http://schemas.openxmlformats.org/package/2006/relationships"><Relationship Type="http://schemas.openxmlformats.org/officeDocument/2006/relationships/image" Target="/ppt/media/image1.png" Id="rId3" /><Relationship Type="http://schemas.openxmlformats.org/officeDocument/2006/relationships/image" Target="/ppt/media/image24.jpg" Id="rId2" /><Relationship Type="http://schemas.openxmlformats.org/officeDocument/2006/relationships/slideLayout" Target="/ppt/slideLayouts/slideLayout7.xml" Id="rId1" /><Relationship Type="http://schemas.openxmlformats.org/officeDocument/2006/relationships/image" Target="/ppt/media/image4.png" Id="rId4" /></Relationships>
</file>

<file path=ppt/slides/_rels/slide17.xml.rels>&#65279;<?xml version="1.0" encoding="utf-8"?><Relationships xmlns="http://schemas.openxmlformats.org/package/2006/relationships"><Relationship Type="http://schemas.openxmlformats.org/officeDocument/2006/relationships/image" Target="/ppt/media/image1.png" Id="rId3" /><Relationship Type="http://schemas.openxmlformats.org/officeDocument/2006/relationships/image" Target="/ppt/media/image25.jpg" Id="rId2" /><Relationship Type="http://schemas.openxmlformats.org/officeDocument/2006/relationships/slideLayout" Target="/ppt/slideLayouts/slideLayout7.xml" Id="rId1" /><Relationship Type="http://schemas.openxmlformats.org/officeDocument/2006/relationships/image" Target="/ppt/media/image4.png" Id="rId4" /></Relationships>
</file>

<file path=ppt/slides/_rels/slide18.xml.rels>&#65279;<?xml version="1.0" encoding="utf-8"?><Relationships xmlns="http://schemas.openxmlformats.org/package/2006/relationships"><Relationship Type="http://schemas.openxmlformats.org/officeDocument/2006/relationships/image" Target="/ppt/media/image1.png" Id="rId3" /><Relationship Type="http://schemas.openxmlformats.org/officeDocument/2006/relationships/image" Target="/ppt/media/image26.jpg" Id="rId2" /><Relationship Type="http://schemas.openxmlformats.org/officeDocument/2006/relationships/slideLayout" Target="/ppt/slideLayouts/slideLayout7.xml" Id="rId1" /><Relationship Type="http://schemas.openxmlformats.org/officeDocument/2006/relationships/image" Target="/ppt/media/image4.png" Id="rId4" /></Relationships>
</file>

<file path=ppt/slides/_rels/slide19.xml.rels>&#65279;<?xml version="1.0" encoding="utf-8"?><Relationships xmlns="http://schemas.openxmlformats.org/package/2006/relationships"><Relationship Type="http://schemas.openxmlformats.org/officeDocument/2006/relationships/image" Target="/ppt/media/image1.png" Id="rId3" /><Relationship Type="http://schemas.openxmlformats.org/officeDocument/2006/relationships/image" Target="/ppt/media/image27.jpg" Id="rId2" /><Relationship Type="http://schemas.openxmlformats.org/officeDocument/2006/relationships/slideLayout" Target="/ppt/slideLayouts/slideLayout7.xml" Id="rId1" /><Relationship Type="http://schemas.openxmlformats.org/officeDocument/2006/relationships/image" Target="/ppt/media/image4.png" Id="rId4" /></Relationships>
</file>

<file path=ppt/slides/_rels/slide2.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image" Target="/ppt/media/image3.jpeg" Id="rId2" /><Relationship Type="http://schemas.openxmlformats.org/officeDocument/2006/relationships/slideLayout" Target="/ppt/slideLayouts/slideLayout7.xml" Id="rId1" /><Relationship Type="http://schemas.openxmlformats.org/officeDocument/2006/relationships/image" Target="/ppt/media/image1.png" Id="rId4" /></Relationships>
</file>

<file path=ppt/slides/_rels/slide20.xml.rels>&#65279;<?xml version="1.0" encoding="utf-8"?><Relationships xmlns="http://schemas.openxmlformats.org/package/2006/relationships"><Relationship Type="http://schemas.openxmlformats.org/officeDocument/2006/relationships/image" Target="/ppt/media/image4.png" Id="rId8" /><Relationship Type="http://schemas.openxmlformats.org/officeDocument/2006/relationships/image" Target="/ppt/media/image29.png" Id="rId3" /><Relationship Type="http://schemas.openxmlformats.org/officeDocument/2006/relationships/image" Target="/ppt/media/image1.png" Id="rId7" /><Relationship Type="http://schemas.openxmlformats.org/officeDocument/2006/relationships/image" Target="/ppt/media/image28.png" Id="rId2" /><Relationship Type="http://schemas.openxmlformats.org/officeDocument/2006/relationships/slideLayout" Target="/ppt/slideLayouts/slideLayout7.xml" Id="rId1" /><Relationship Type="http://schemas.openxmlformats.org/officeDocument/2006/relationships/image" Target="/ppt/media/image32.jpg" Id="rId6" /><Relationship Type="http://schemas.openxmlformats.org/officeDocument/2006/relationships/image" Target="/ppt/media/image31.jpg" Id="rId5" /><Relationship Type="http://schemas.openxmlformats.org/officeDocument/2006/relationships/image" Target="/ppt/media/image30.png" Id="rId4" /></Relationships>
</file>

<file path=ppt/slides/_rels/slide21.xml.rels>&#65279;<?xml version="1.0" encoding="utf-8"?><Relationships xmlns="http://schemas.openxmlformats.org/package/2006/relationships"><Relationship Type="http://schemas.openxmlformats.org/officeDocument/2006/relationships/image" Target="/ppt/media/image39.png" Id="rId8" /><Relationship Type="http://schemas.openxmlformats.org/officeDocument/2006/relationships/image" Target="/ppt/media/image44.svg" Id="rId13" /><Relationship Type="http://schemas.openxmlformats.org/officeDocument/2006/relationships/image" Target="/ppt/media/image34.svg" Id="rId3" /><Relationship Type="http://schemas.openxmlformats.org/officeDocument/2006/relationships/image" Target="/ppt/media/image38.svg" Id="rId7" /><Relationship Type="http://schemas.openxmlformats.org/officeDocument/2006/relationships/image" Target="/ppt/media/image43.png" Id="rId12" /><Relationship Type="http://schemas.openxmlformats.org/officeDocument/2006/relationships/image" Target="/ppt/media/image33.png" Id="rId2" /><Relationship Type="http://schemas.openxmlformats.org/officeDocument/2006/relationships/slideLayout" Target="/ppt/slideLayouts/slideLayout7.xml" Id="rId1" /><Relationship Type="http://schemas.openxmlformats.org/officeDocument/2006/relationships/image" Target="/ppt/media/image37.png" Id="rId6" /><Relationship Type="http://schemas.openxmlformats.org/officeDocument/2006/relationships/image" Target="/ppt/media/image42.svg" Id="rId11" /><Relationship Type="http://schemas.openxmlformats.org/officeDocument/2006/relationships/image" Target="/ppt/media/image36.svg" Id="rId5" /><Relationship Type="http://schemas.openxmlformats.org/officeDocument/2006/relationships/image" Target="/ppt/media/image4.png" Id="rId15" /><Relationship Type="http://schemas.openxmlformats.org/officeDocument/2006/relationships/image" Target="/ppt/media/image41.png" Id="rId10" /><Relationship Type="http://schemas.openxmlformats.org/officeDocument/2006/relationships/image" Target="/ppt/media/image35.png" Id="rId4" /><Relationship Type="http://schemas.openxmlformats.org/officeDocument/2006/relationships/image" Target="/ppt/media/image40.svg" Id="rId9" /><Relationship Type="http://schemas.openxmlformats.org/officeDocument/2006/relationships/image" Target="/ppt/media/image1.png" Id="rId14" /></Relationships>
</file>

<file path=ppt/slides/_rels/slide22.xml.rels>&#65279;<?xml version="1.0" encoding="utf-8"?><Relationships xmlns="http://schemas.openxmlformats.org/package/2006/relationships"><Relationship Type="http://schemas.openxmlformats.org/officeDocument/2006/relationships/image" Target="/ppt/media/image1.png" Id="rId3" /><Relationship Type="http://schemas.openxmlformats.org/officeDocument/2006/relationships/image" Target="/ppt/media/image45.jpg" Id="rId2" /><Relationship Type="http://schemas.openxmlformats.org/officeDocument/2006/relationships/slideLayout" Target="/ppt/slideLayouts/slideLayout7.xml" Id="rId1" /><Relationship Type="http://schemas.openxmlformats.org/officeDocument/2006/relationships/image" Target="/ppt/media/image4.png" Id="rId4" /></Relationships>
</file>

<file path=ppt/slides/_rels/slide3.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image" Target="/ppt/media/image5.jpeg" Id="rId2" /><Relationship Type="http://schemas.openxmlformats.org/officeDocument/2006/relationships/slideLayout" Target="/ppt/slideLayouts/slideLayout7.xml" Id="rId1" /><Relationship Type="http://schemas.openxmlformats.org/officeDocument/2006/relationships/image" Target="/ppt/media/image1.png" Id="rId4" /></Relationships>
</file>

<file path=ppt/slides/_rels/slide4.xml.rels>&#65279;<?xml version="1.0" encoding="utf-8"?><Relationships xmlns="http://schemas.openxmlformats.org/package/2006/relationships"><Relationship Type="http://schemas.openxmlformats.org/officeDocument/2006/relationships/image" Target="/ppt/media/image6.jpeg" Id="rId3" /><Relationship Type="http://schemas.openxmlformats.org/officeDocument/2006/relationships/image" Target="/ppt/media/image4.png" Id="rId2" /><Relationship Type="http://schemas.openxmlformats.org/officeDocument/2006/relationships/slideLayout" Target="/ppt/slideLayouts/slideLayout7.xml" Id="rId1" /><Relationship Type="http://schemas.openxmlformats.org/officeDocument/2006/relationships/image" Target="/ppt/media/image1.png" Id="rId4" /></Relationships>
</file>

<file path=ppt/slides/_rels/slide5.xml.rels>&#65279;<?xml version="1.0" encoding="utf-8"?><Relationships xmlns="http://schemas.openxmlformats.org/package/2006/relationships"><Relationship Type="http://schemas.openxmlformats.org/officeDocument/2006/relationships/image" Target="/ppt/media/image1.png" Id="rId8" /><Relationship Type="http://schemas.openxmlformats.org/officeDocument/2006/relationships/diagramLayout" Target="/ppt/diagrams/layout1.xml" Id="rId3" /><Relationship Type="http://schemas.openxmlformats.org/officeDocument/2006/relationships/image" Target="/ppt/media/image4.png" Id="rId7" /><Relationship Type="http://schemas.openxmlformats.org/officeDocument/2006/relationships/diagramData" Target="/ppt/diagrams/data1.xml" Id="rId2" /><Relationship Type="http://schemas.openxmlformats.org/officeDocument/2006/relationships/slideLayout" Target="/ppt/slideLayouts/slideLayout7.xml" Id="rId1" /><Relationship Type="http://schemas.microsoft.com/office/2007/relationships/diagramDrawing" Target="/ppt/diagrams/drawing1.xml" Id="rId6" /><Relationship Type="http://schemas.openxmlformats.org/officeDocument/2006/relationships/diagramColors" Target="/ppt/diagrams/colors1.xml" Id="rId5" /><Relationship Type="http://schemas.openxmlformats.org/officeDocument/2006/relationships/diagramQuickStyle" Target="/ppt/diagrams/quickStyle1.xml" Id="rId4" /></Relationships>
</file>

<file path=ppt/slides/_rels/slide6.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image" Target="/ppt/media/image11.jpg" Id="rId2" /><Relationship Type="http://schemas.openxmlformats.org/officeDocument/2006/relationships/slideLayout" Target="/ppt/slideLayouts/slideLayout7.xml" Id="rId1" /><Relationship Type="http://schemas.openxmlformats.org/officeDocument/2006/relationships/image" Target="/ppt/media/image1.png" Id="rId4" /></Relationships>
</file>

<file path=ppt/slides/_rels/slide7.xml.rels>&#65279;<?xml version="1.0" encoding="utf-8"?><Relationships xmlns="http://schemas.openxmlformats.org/package/2006/relationships"><Relationship Type="http://schemas.openxmlformats.org/officeDocument/2006/relationships/image" Target="/ppt/media/image1.png" Id="rId3" /><Relationship Type="http://schemas.openxmlformats.org/officeDocument/2006/relationships/image" Target="/ppt/media/image12.jpg" Id="rId2" /><Relationship Type="http://schemas.openxmlformats.org/officeDocument/2006/relationships/slideLayout" Target="/ppt/slideLayouts/slideLayout7.xml" Id="rId1" /><Relationship Type="http://schemas.openxmlformats.org/officeDocument/2006/relationships/image" Target="/ppt/media/image4.png" Id="rId4" /></Relationships>
</file>

<file path=ppt/slides/_rels/slide8.xml.rels>&#65279;<?xml version="1.0" encoding="utf-8"?><Relationships xmlns="http://schemas.openxmlformats.org/package/2006/relationships"><Relationship Type="http://schemas.openxmlformats.org/officeDocument/2006/relationships/image" Target="/ppt/media/image1.png" Id="rId3" /><Relationship Type="http://schemas.openxmlformats.org/officeDocument/2006/relationships/image" Target="/ppt/media/image13.jpg" Id="rId2" /><Relationship Type="http://schemas.openxmlformats.org/officeDocument/2006/relationships/slideLayout" Target="/ppt/slideLayouts/slideLayout7.xml" Id="rId1" /><Relationship Type="http://schemas.openxmlformats.org/officeDocument/2006/relationships/image" Target="/ppt/media/image4.png" Id="rId4" /></Relationships>
</file>

<file path=ppt/slides/_rels/slide9.xml.rels>&#65279;<?xml version="1.0" encoding="utf-8"?><Relationships xmlns="http://schemas.openxmlformats.org/package/2006/relationships"><Relationship Type="http://schemas.openxmlformats.org/officeDocument/2006/relationships/image" Target="/ppt/media/image1.png" Id="rId3" /><Relationship Type="http://schemas.openxmlformats.org/officeDocument/2006/relationships/image" Target="/ppt/media/image14.jpg" Id="rId2" /><Relationship Type="http://schemas.openxmlformats.org/officeDocument/2006/relationships/slideLayout" Target="/ppt/slideLayouts/slideLayout7.xml" Id="rId1" /><Relationship Type="http://schemas.openxmlformats.org/officeDocument/2006/relationships/image" Target="/ppt/media/image4.png" Id="rId4"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5B5B560-A210-4D1A-B57C-820F39DDA641}"/>
              </a:ext>
            </a:extLst>
          </p:cNvPr>
          <p:cNvSpPr/>
          <p:nvPr/>
        </p:nvSpPr>
        <p:spPr>
          <a:xfrm>
            <a:off x="98613" y="0"/>
            <a:ext cx="80682"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8AC8310-48E2-48F5-91E2-1C087F7966FB}"/>
              </a:ext>
            </a:extLst>
          </p:cNvPr>
          <p:cNvSpPr/>
          <p:nvPr/>
        </p:nvSpPr>
        <p:spPr>
          <a:xfrm>
            <a:off x="227907" y="0"/>
            <a:ext cx="80682"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96A4A00-9B7E-4EFA-85B6-5169021F5712}"/>
              </a:ext>
            </a:extLst>
          </p:cNvPr>
          <p:cNvSpPr/>
          <p:nvPr/>
        </p:nvSpPr>
        <p:spPr>
          <a:xfrm>
            <a:off x="308588" y="0"/>
            <a:ext cx="4460635" cy="115420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D3B5D2B-796B-4EF2-843C-33B7ED2944F1}"/>
              </a:ext>
            </a:extLst>
          </p:cNvPr>
          <p:cNvSpPr/>
          <p:nvPr/>
        </p:nvSpPr>
        <p:spPr>
          <a:xfrm>
            <a:off x="10010059" y="0"/>
            <a:ext cx="349623" cy="10040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B80D1C2-AF11-4AF8-9C79-CA50852E269E}"/>
              </a:ext>
            </a:extLst>
          </p:cNvPr>
          <p:cNvSpPr/>
          <p:nvPr/>
        </p:nvSpPr>
        <p:spPr>
          <a:xfrm>
            <a:off x="10087703" y="19050"/>
            <a:ext cx="188400" cy="2308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7A67033-C6E0-48AF-8138-22D396CC045E}"/>
              </a:ext>
            </a:extLst>
          </p:cNvPr>
          <p:cNvSpPr/>
          <p:nvPr/>
        </p:nvSpPr>
        <p:spPr>
          <a:xfrm>
            <a:off x="10087703" y="326649"/>
            <a:ext cx="188400" cy="2308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C9FA40B-FFF8-41F3-B54A-8A9656C88D06}"/>
              </a:ext>
            </a:extLst>
          </p:cNvPr>
          <p:cNvSpPr/>
          <p:nvPr/>
        </p:nvSpPr>
        <p:spPr>
          <a:xfrm>
            <a:off x="10087703" y="630048"/>
            <a:ext cx="188400" cy="2308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DD19DF2-4BD5-4211-B3DE-8105DF493AC7}"/>
              </a:ext>
            </a:extLst>
          </p:cNvPr>
          <p:cNvSpPr txBox="1"/>
          <p:nvPr/>
        </p:nvSpPr>
        <p:spPr>
          <a:xfrm>
            <a:off x="382069" y="24670"/>
            <a:ext cx="3523546" cy="461665"/>
          </a:xfrm>
          <a:prstGeom prst="rect">
            <a:avLst/>
          </a:prstGeom>
          <a:noFill/>
        </p:spPr>
        <p:txBody>
          <a:bodyPr wrap="square" rtlCol="0">
            <a:spAutoFit/>
          </a:bodyPr>
          <a:lstStyle/>
          <a:p>
            <a:r>
              <a:rPr lang="en-US" sz="2400" b="1" dirty="0">
                <a:solidFill>
                  <a:schemeClr val="bg1"/>
                </a:solidFill>
                <a:latin typeface="Britannic Bold" panose="020B0903060703020204" pitchFamily="34" charset="0"/>
              </a:rPr>
              <a:t>COMPANY PROFILE</a:t>
            </a:r>
          </a:p>
        </p:txBody>
      </p:sp>
      <p:sp>
        <p:nvSpPr>
          <p:cNvPr id="23" name="Rectangle 22">
            <a:extLst>
              <a:ext uri="{FF2B5EF4-FFF2-40B4-BE49-F238E27FC236}">
                <a16:creationId xmlns:a16="http://schemas.microsoft.com/office/drawing/2014/main" id="{2DAFD174-CF40-4CA2-99C0-784802E70911}"/>
              </a:ext>
            </a:extLst>
          </p:cNvPr>
          <p:cNvSpPr/>
          <p:nvPr/>
        </p:nvSpPr>
        <p:spPr>
          <a:xfrm>
            <a:off x="1938681" y="4290728"/>
            <a:ext cx="668910" cy="145676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00E13EC-899A-4438-ABB2-0680407531D3}"/>
              </a:ext>
            </a:extLst>
          </p:cNvPr>
          <p:cNvSpPr txBox="1"/>
          <p:nvPr/>
        </p:nvSpPr>
        <p:spPr>
          <a:xfrm>
            <a:off x="4237684" y="5083008"/>
            <a:ext cx="6764631" cy="1138773"/>
          </a:xfrm>
          <a:prstGeom prst="rect">
            <a:avLst/>
          </a:prstGeom>
          <a:noFill/>
        </p:spPr>
        <p:txBody>
          <a:bodyPr wrap="square" rtlCol="0">
            <a:spAutoFit/>
          </a:bodyPr>
          <a:lstStyle/>
          <a:p>
            <a:r>
              <a:rPr lang="en-US" sz="4000" b="1" dirty="0">
                <a:solidFill>
                  <a:srgbClr val="002060"/>
                </a:solidFill>
                <a:latin typeface="Algerian" panose="04020705040A02060702" pitchFamily="82" charset="0"/>
              </a:rPr>
              <a:t>MNR GROUP </a:t>
            </a:r>
          </a:p>
          <a:p>
            <a:r>
              <a:rPr lang="en-US" b="1" dirty="0">
                <a:solidFill>
                  <a:srgbClr val="0070C0"/>
                </a:solidFill>
                <a:latin typeface="Algerian" panose="04020705040A02060702" pitchFamily="82" charset="0"/>
              </a:rPr>
              <a:t>		</a:t>
            </a:r>
            <a:r>
              <a:rPr lang="en-US" sz="2800" b="1" dirty="0">
                <a:solidFill>
                  <a:srgbClr val="0070C0"/>
                </a:solidFill>
                <a:latin typeface="Franklin Gothic Demi Cond" panose="020B0706030402020204" pitchFamily="34" charset="0"/>
              </a:rPr>
              <a:t>Premium Sweater Manufacturer</a:t>
            </a:r>
          </a:p>
        </p:txBody>
      </p:sp>
      <p:sp>
        <p:nvSpPr>
          <p:cNvPr id="3" name="Oval 2">
            <a:extLst>
              <a:ext uri="{FF2B5EF4-FFF2-40B4-BE49-F238E27FC236}">
                <a16:creationId xmlns:a16="http://schemas.microsoft.com/office/drawing/2014/main" id="{0F997124-26FC-4554-8840-F63FAB060166}"/>
              </a:ext>
            </a:extLst>
          </p:cNvPr>
          <p:cNvSpPr/>
          <p:nvPr/>
        </p:nvSpPr>
        <p:spPr>
          <a:xfrm>
            <a:off x="10448365" y="6400797"/>
            <a:ext cx="277906" cy="14343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4F85C8C-FFC6-47DE-95E5-856FE5E05854}"/>
              </a:ext>
            </a:extLst>
          </p:cNvPr>
          <p:cNvSpPr/>
          <p:nvPr/>
        </p:nvSpPr>
        <p:spPr>
          <a:xfrm>
            <a:off x="10098742" y="6409759"/>
            <a:ext cx="277906" cy="14343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4C7842B-9CD4-4539-AB13-C348EA20F755}"/>
              </a:ext>
            </a:extLst>
          </p:cNvPr>
          <p:cNvSpPr/>
          <p:nvPr/>
        </p:nvSpPr>
        <p:spPr>
          <a:xfrm>
            <a:off x="10797988" y="6400799"/>
            <a:ext cx="277906" cy="14343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CF99019C-9AFE-4D60-98E0-A25BE18BE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2385" y="137389"/>
            <a:ext cx="694439" cy="348946"/>
          </a:xfrm>
          <a:prstGeom prst="rect">
            <a:avLst/>
          </a:prstGeom>
        </p:spPr>
      </p:pic>
      <p:pic>
        <p:nvPicPr>
          <p:cNvPr id="8" name="Picture 7">
            <a:extLst>
              <a:ext uri="{FF2B5EF4-FFF2-40B4-BE49-F238E27FC236}">
                <a16:creationId xmlns:a16="http://schemas.microsoft.com/office/drawing/2014/main" id="{DB64F1A3-DC01-44D4-AEA7-F7C23ACBD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209" y="502023"/>
            <a:ext cx="6887134" cy="4591423"/>
          </a:xfrm>
          <a:prstGeom prst="rect">
            <a:avLst/>
          </a:prstGeom>
        </p:spPr>
      </p:pic>
    </p:spTree>
    <p:extLst>
      <p:ext uri="{BB962C8B-B14F-4D97-AF65-F5344CB8AC3E}">
        <p14:creationId xmlns:p14="http://schemas.microsoft.com/office/powerpoint/2010/main" val="2488301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5C5EE-5BE1-4D80-A289-6519626D92CD}"/>
              </a:ext>
            </a:extLst>
          </p:cNvPr>
          <p:cNvSpPr txBox="1"/>
          <p:nvPr/>
        </p:nvSpPr>
        <p:spPr>
          <a:xfrm>
            <a:off x="4020671" y="-53788"/>
            <a:ext cx="5229225" cy="769441"/>
          </a:xfrm>
          <a:prstGeom prst="rect">
            <a:avLst/>
          </a:prstGeom>
          <a:noFill/>
        </p:spPr>
        <p:txBody>
          <a:bodyPr wrap="square" rtlCol="0">
            <a:spAutoFit/>
          </a:bodyPr>
          <a:lstStyle/>
          <a:p>
            <a:r>
              <a:rPr lang="en-US" sz="4400" dirty="0">
                <a:solidFill>
                  <a:srgbClr val="002060"/>
                </a:solidFill>
                <a:latin typeface="Algerian" panose="04020705040A02060702" pitchFamily="82" charset="0"/>
              </a:rPr>
              <a:t>    </a:t>
            </a:r>
            <a:r>
              <a:rPr lang="en-US" sz="3600" b="1" dirty="0">
                <a:solidFill>
                  <a:srgbClr val="002060"/>
                </a:solidFill>
                <a:latin typeface="Algerian" panose="04020705040A02060702" pitchFamily="82" charset="0"/>
              </a:rPr>
              <a:t>Certification</a:t>
            </a:r>
            <a:endParaRPr lang="en-US" sz="3600" b="1" dirty="0">
              <a:latin typeface="Algerian" panose="04020705040A02060702" pitchFamily="82" charset="0"/>
            </a:endParaRPr>
          </a:p>
        </p:txBody>
      </p:sp>
      <p:sp>
        <p:nvSpPr>
          <p:cNvPr id="11" name="Rectangle 10">
            <a:extLst>
              <a:ext uri="{FF2B5EF4-FFF2-40B4-BE49-F238E27FC236}">
                <a16:creationId xmlns:a16="http://schemas.microsoft.com/office/drawing/2014/main" id="{C09B67B5-6CD1-4D8C-8E62-851BDDBD957B}"/>
              </a:ext>
            </a:extLst>
          </p:cNvPr>
          <p:cNvSpPr/>
          <p:nvPr/>
        </p:nvSpPr>
        <p:spPr>
          <a:xfrm>
            <a:off x="80683" y="0"/>
            <a:ext cx="80682"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FBA0D78-640D-4148-B7F4-BE49097A85DE}"/>
              </a:ext>
            </a:extLst>
          </p:cNvPr>
          <p:cNvSpPr/>
          <p:nvPr/>
        </p:nvSpPr>
        <p:spPr>
          <a:xfrm>
            <a:off x="197223" y="0"/>
            <a:ext cx="80682"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76A52B0-05BE-4845-BE09-59A020E43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0338" y="155319"/>
            <a:ext cx="694439" cy="348946"/>
          </a:xfrm>
          <a:prstGeom prst="rect">
            <a:avLst/>
          </a:prstGeom>
        </p:spPr>
      </p:pic>
      <p:pic>
        <p:nvPicPr>
          <p:cNvPr id="9" name="Picture 8">
            <a:extLst>
              <a:ext uri="{FF2B5EF4-FFF2-40B4-BE49-F238E27FC236}">
                <a16:creationId xmlns:a16="http://schemas.microsoft.com/office/drawing/2014/main" id="{6D5EED33-C463-49F7-94DB-A8681C640E80}"/>
              </a:ext>
            </a:extLst>
          </p:cNvPr>
          <p:cNvPicPr>
            <a:picLocks noChangeAspect="1"/>
          </p:cNvPicPr>
          <p:nvPr/>
        </p:nvPicPr>
        <p:blipFill>
          <a:blip r:embed="rId3"/>
          <a:stretch>
            <a:fillRect/>
          </a:stretch>
        </p:blipFill>
        <p:spPr>
          <a:xfrm rot="10800000">
            <a:off x="11979122" y="4871558"/>
            <a:ext cx="45719" cy="1986441"/>
          </a:xfrm>
          <a:prstGeom prst="rect">
            <a:avLst/>
          </a:prstGeom>
        </p:spPr>
      </p:pic>
      <p:sp>
        <p:nvSpPr>
          <p:cNvPr id="10" name="Rectangle 9">
            <a:extLst>
              <a:ext uri="{FF2B5EF4-FFF2-40B4-BE49-F238E27FC236}">
                <a16:creationId xmlns:a16="http://schemas.microsoft.com/office/drawing/2014/main" id="{E7E71177-FD6F-4750-8910-8B8C02BD5A87}"/>
              </a:ext>
            </a:extLst>
          </p:cNvPr>
          <p:cNvSpPr/>
          <p:nvPr/>
        </p:nvSpPr>
        <p:spPr>
          <a:xfrm flipV="1">
            <a:off x="9771528" y="6712951"/>
            <a:ext cx="2420471"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FF2410A-0C16-41EE-ABCE-737A4F5B7C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5499" y="823991"/>
            <a:ext cx="8090930" cy="5720287"/>
          </a:xfrm>
          <a:prstGeom prst="rect">
            <a:avLst/>
          </a:prstGeom>
        </p:spPr>
      </p:pic>
    </p:spTree>
    <p:extLst>
      <p:ext uri="{BB962C8B-B14F-4D97-AF65-F5344CB8AC3E}">
        <p14:creationId xmlns:p14="http://schemas.microsoft.com/office/powerpoint/2010/main" val="480258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45E665-1AE2-468C-A602-A33C12E54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059" y="722802"/>
            <a:ext cx="9966718" cy="5606279"/>
          </a:xfrm>
          <a:prstGeom prst="rect">
            <a:avLst/>
          </a:prstGeom>
        </p:spPr>
      </p:pic>
      <p:sp>
        <p:nvSpPr>
          <p:cNvPr id="11" name="Rectangle 10">
            <a:extLst>
              <a:ext uri="{FF2B5EF4-FFF2-40B4-BE49-F238E27FC236}">
                <a16:creationId xmlns:a16="http://schemas.microsoft.com/office/drawing/2014/main" id="{C09B67B5-6CD1-4D8C-8E62-851BDDBD957B}"/>
              </a:ext>
            </a:extLst>
          </p:cNvPr>
          <p:cNvSpPr/>
          <p:nvPr/>
        </p:nvSpPr>
        <p:spPr>
          <a:xfrm>
            <a:off x="80683" y="0"/>
            <a:ext cx="80682"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FBA0D78-640D-4148-B7F4-BE49097A85DE}"/>
              </a:ext>
            </a:extLst>
          </p:cNvPr>
          <p:cNvSpPr/>
          <p:nvPr/>
        </p:nvSpPr>
        <p:spPr>
          <a:xfrm>
            <a:off x="197223" y="0"/>
            <a:ext cx="80682"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AA472B2-09D6-4E9E-9B8A-A79B31052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6878" y="137389"/>
            <a:ext cx="694439" cy="348946"/>
          </a:xfrm>
          <a:prstGeom prst="rect">
            <a:avLst/>
          </a:prstGeom>
        </p:spPr>
      </p:pic>
      <p:pic>
        <p:nvPicPr>
          <p:cNvPr id="9" name="Picture 8">
            <a:extLst>
              <a:ext uri="{FF2B5EF4-FFF2-40B4-BE49-F238E27FC236}">
                <a16:creationId xmlns:a16="http://schemas.microsoft.com/office/drawing/2014/main" id="{2C725A5F-20E9-4A60-8BD4-B2CAB3344210}"/>
              </a:ext>
            </a:extLst>
          </p:cNvPr>
          <p:cNvPicPr>
            <a:picLocks noChangeAspect="1"/>
          </p:cNvPicPr>
          <p:nvPr/>
        </p:nvPicPr>
        <p:blipFill>
          <a:blip r:embed="rId4"/>
          <a:stretch>
            <a:fillRect/>
          </a:stretch>
        </p:blipFill>
        <p:spPr>
          <a:xfrm rot="10800000">
            <a:off x="11979122" y="4871558"/>
            <a:ext cx="45719" cy="1986441"/>
          </a:xfrm>
          <a:prstGeom prst="rect">
            <a:avLst/>
          </a:prstGeom>
        </p:spPr>
      </p:pic>
      <p:sp>
        <p:nvSpPr>
          <p:cNvPr id="10" name="Rectangle 9">
            <a:extLst>
              <a:ext uri="{FF2B5EF4-FFF2-40B4-BE49-F238E27FC236}">
                <a16:creationId xmlns:a16="http://schemas.microsoft.com/office/drawing/2014/main" id="{65CB6032-F14B-4CA6-B33F-7EAE63BA3688}"/>
              </a:ext>
            </a:extLst>
          </p:cNvPr>
          <p:cNvSpPr/>
          <p:nvPr/>
        </p:nvSpPr>
        <p:spPr>
          <a:xfrm flipV="1">
            <a:off x="9771528" y="6712951"/>
            <a:ext cx="2420471"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392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CE0A49-7112-4FA4-8808-E47C934D02A3}"/>
              </a:ext>
            </a:extLst>
          </p:cNvPr>
          <p:cNvSpPr/>
          <p:nvPr/>
        </p:nvSpPr>
        <p:spPr>
          <a:xfrm>
            <a:off x="62754" y="0"/>
            <a:ext cx="80682"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9E1C594-EA12-4D33-922E-BA4320083E5E}"/>
              </a:ext>
            </a:extLst>
          </p:cNvPr>
          <p:cNvSpPr/>
          <p:nvPr/>
        </p:nvSpPr>
        <p:spPr>
          <a:xfrm>
            <a:off x="197224" y="0"/>
            <a:ext cx="80682"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2D3238E-CC78-49AB-BE54-C19F69A3E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2385" y="137389"/>
            <a:ext cx="694439" cy="348946"/>
          </a:xfrm>
          <a:prstGeom prst="rect">
            <a:avLst/>
          </a:prstGeom>
        </p:spPr>
      </p:pic>
      <p:pic>
        <p:nvPicPr>
          <p:cNvPr id="5" name="Picture 4">
            <a:extLst>
              <a:ext uri="{FF2B5EF4-FFF2-40B4-BE49-F238E27FC236}">
                <a16:creationId xmlns:a16="http://schemas.microsoft.com/office/drawing/2014/main" id="{6875C2FB-5EC9-4E2B-9B57-760C811C7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4969" y="591370"/>
            <a:ext cx="8022062" cy="6016547"/>
          </a:xfrm>
          <a:prstGeom prst="rect">
            <a:avLst/>
          </a:prstGeom>
        </p:spPr>
      </p:pic>
      <p:sp>
        <p:nvSpPr>
          <p:cNvPr id="6" name="TextBox 5">
            <a:extLst>
              <a:ext uri="{FF2B5EF4-FFF2-40B4-BE49-F238E27FC236}">
                <a16:creationId xmlns:a16="http://schemas.microsoft.com/office/drawing/2014/main" id="{2902D4DF-371B-4AFE-A910-D03B1CEF797A}"/>
              </a:ext>
            </a:extLst>
          </p:cNvPr>
          <p:cNvSpPr txBox="1"/>
          <p:nvPr/>
        </p:nvSpPr>
        <p:spPr>
          <a:xfrm>
            <a:off x="4259585" y="571538"/>
            <a:ext cx="5915356" cy="646331"/>
          </a:xfrm>
          <a:prstGeom prst="rect">
            <a:avLst/>
          </a:prstGeom>
          <a:noFill/>
        </p:spPr>
        <p:txBody>
          <a:bodyPr wrap="square" rtlCol="0">
            <a:spAutoFit/>
          </a:bodyPr>
          <a:lstStyle/>
          <a:p>
            <a:pPr lvl="0"/>
            <a:r>
              <a:rPr lang="en-US" sz="3600" b="1" dirty="0">
                <a:solidFill>
                  <a:srgbClr val="4472C4">
                    <a:lumMod val="50000"/>
                  </a:srgbClr>
                </a:solidFill>
                <a:latin typeface="Algerian" panose="04020705040A02060702" pitchFamily="82" charset="0"/>
              </a:rPr>
              <a:t>MACHINERIES &amp; CAPACITY </a:t>
            </a:r>
            <a:endParaRPr lang="en-US" sz="3600" dirty="0">
              <a:solidFill>
                <a:srgbClr val="4472C4">
                  <a:lumMod val="50000"/>
                </a:srgbClr>
              </a:solidFill>
              <a:latin typeface="Algerian" panose="04020705040A02060702" pitchFamily="82" charset="0"/>
            </a:endParaRPr>
          </a:p>
        </p:txBody>
      </p:sp>
      <p:pic>
        <p:nvPicPr>
          <p:cNvPr id="12" name="Picture 11">
            <a:extLst>
              <a:ext uri="{FF2B5EF4-FFF2-40B4-BE49-F238E27FC236}">
                <a16:creationId xmlns:a16="http://schemas.microsoft.com/office/drawing/2014/main" id="{BF18E993-715E-4498-AF96-F582C0976E4C}"/>
              </a:ext>
            </a:extLst>
          </p:cNvPr>
          <p:cNvPicPr>
            <a:picLocks noChangeAspect="1"/>
          </p:cNvPicPr>
          <p:nvPr/>
        </p:nvPicPr>
        <p:blipFill>
          <a:blip r:embed="rId4"/>
          <a:stretch>
            <a:fillRect/>
          </a:stretch>
        </p:blipFill>
        <p:spPr>
          <a:xfrm rot="10800000">
            <a:off x="11979122" y="4871558"/>
            <a:ext cx="45719" cy="1986441"/>
          </a:xfrm>
          <a:prstGeom prst="rect">
            <a:avLst/>
          </a:prstGeom>
        </p:spPr>
      </p:pic>
      <p:sp>
        <p:nvSpPr>
          <p:cNvPr id="13" name="Rectangle 12">
            <a:extLst>
              <a:ext uri="{FF2B5EF4-FFF2-40B4-BE49-F238E27FC236}">
                <a16:creationId xmlns:a16="http://schemas.microsoft.com/office/drawing/2014/main" id="{A8BC24BE-29C2-439C-8450-8CA3AE2D9818}"/>
              </a:ext>
            </a:extLst>
          </p:cNvPr>
          <p:cNvSpPr/>
          <p:nvPr/>
        </p:nvSpPr>
        <p:spPr>
          <a:xfrm flipV="1">
            <a:off x="9771528" y="6712951"/>
            <a:ext cx="2420471"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6332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4A34BB-1CC2-4543-8CA1-37B45CDE04AD}"/>
              </a:ext>
            </a:extLst>
          </p:cNvPr>
          <p:cNvSpPr txBox="1"/>
          <p:nvPr/>
        </p:nvSpPr>
        <p:spPr>
          <a:xfrm>
            <a:off x="3574116" y="206188"/>
            <a:ext cx="6311153" cy="646331"/>
          </a:xfrm>
          <a:prstGeom prst="rect">
            <a:avLst/>
          </a:prstGeom>
          <a:noFill/>
        </p:spPr>
        <p:txBody>
          <a:bodyPr wrap="square" rtlCol="0">
            <a:spAutoFit/>
          </a:bodyPr>
          <a:lstStyle/>
          <a:p>
            <a:r>
              <a:rPr lang="en-US" sz="3600" b="1" dirty="0">
                <a:solidFill>
                  <a:schemeClr val="accent1">
                    <a:lumMod val="50000"/>
                  </a:schemeClr>
                </a:solidFill>
                <a:latin typeface="Algerian" panose="04020705040A02060702" pitchFamily="82" charset="0"/>
              </a:rPr>
              <a:t>FACTORY OVERVIEW</a:t>
            </a:r>
          </a:p>
        </p:txBody>
      </p:sp>
      <p:pic>
        <p:nvPicPr>
          <p:cNvPr id="6" name="Picture 5">
            <a:extLst>
              <a:ext uri="{FF2B5EF4-FFF2-40B4-BE49-F238E27FC236}">
                <a16:creationId xmlns:a16="http://schemas.microsoft.com/office/drawing/2014/main" id="{CF519A45-9A95-4ACB-A596-F268E4149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8887" y="1248267"/>
            <a:ext cx="3477436" cy="5213108"/>
          </a:xfrm>
          <a:prstGeom prst="rect">
            <a:avLst/>
          </a:prstGeom>
        </p:spPr>
      </p:pic>
      <p:pic>
        <p:nvPicPr>
          <p:cNvPr id="9" name="Picture 8">
            <a:extLst>
              <a:ext uri="{FF2B5EF4-FFF2-40B4-BE49-F238E27FC236}">
                <a16:creationId xmlns:a16="http://schemas.microsoft.com/office/drawing/2014/main" id="{DF3959F2-E374-4CE4-9EB3-60096F9091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572" y="1246092"/>
            <a:ext cx="3474242" cy="5217459"/>
          </a:xfrm>
          <a:prstGeom prst="rect">
            <a:avLst/>
          </a:prstGeom>
        </p:spPr>
      </p:pic>
      <p:sp>
        <p:nvSpPr>
          <p:cNvPr id="11" name="Rectangle 10">
            <a:extLst>
              <a:ext uri="{FF2B5EF4-FFF2-40B4-BE49-F238E27FC236}">
                <a16:creationId xmlns:a16="http://schemas.microsoft.com/office/drawing/2014/main" id="{CD384AE8-5267-4027-AA94-D03604B71BA1}"/>
              </a:ext>
            </a:extLst>
          </p:cNvPr>
          <p:cNvSpPr/>
          <p:nvPr/>
        </p:nvSpPr>
        <p:spPr>
          <a:xfrm>
            <a:off x="80642" y="0"/>
            <a:ext cx="80682"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D7ECB2D-338D-481A-B8C5-042E8429560F}"/>
              </a:ext>
            </a:extLst>
          </p:cNvPr>
          <p:cNvSpPr/>
          <p:nvPr/>
        </p:nvSpPr>
        <p:spPr>
          <a:xfrm>
            <a:off x="215070" y="0"/>
            <a:ext cx="80682"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6719A78-CE60-4C0A-9450-4B5D96739E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452" y="110495"/>
            <a:ext cx="694439" cy="348946"/>
          </a:xfrm>
          <a:prstGeom prst="rect">
            <a:avLst/>
          </a:prstGeom>
        </p:spPr>
      </p:pic>
      <p:pic>
        <p:nvPicPr>
          <p:cNvPr id="12" name="Picture 11">
            <a:extLst>
              <a:ext uri="{FF2B5EF4-FFF2-40B4-BE49-F238E27FC236}">
                <a16:creationId xmlns:a16="http://schemas.microsoft.com/office/drawing/2014/main" id="{5E995D7D-E9F2-4E8B-937C-19ED43C85B52}"/>
              </a:ext>
            </a:extLst>
          </p:cNvPr>
          <p:cNvPicPr>
            <a:picLocks noChangeAspect="1"/>
          </p:cNvPicPr>
          <p:nvPr/>
        </p:nvPicPr>
        <p:blipFill>
          <a:blip r:embed="rId5"/>
          <a:stretch>
            <a:fillRect/>
          </a:stretch>
        </p:blipFill>
        <p:spPr>
          <a:xfrm rot="10800000">
            <a:off x="11979122" y="4871558"/>
            <a:ext cx="45719" cy="1986441"/>
          </a:xfrm>
          <a:prstGeom prst="rect">
            <a:avLst/>
          </a:prstGeom>
        </p:spPr>
      </p:pic>
      <p:sp>
        <p:nvSpPr>
          <p:cNvPr id="14" name="Rectangle 13">
            <a:extLst>
              <a:ext uri="{FF2B5EF4-FFF2-40B4-BE49-F238E27FC236}">
                <a16:creationId xmlns:a16="http://schemas.microsoft.com/office/drawing/2014/main" id="{BDFA2140-459A-450C-934C-79E3848F8E04}"/>
              </a:ext>
            </a:extLst>
          </p:cNvPr>
          <p:cNvSpPr/>
          <p:nvPr/>
        </p:nvSpPr>
        <p:spPr>
          <a:xfrm flipV="1">
            <a:off x="9771528" y="6712951"/>
            <a:ext cx="2420471"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1650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74EA81-8EF0-4959-BD67-98777E609ED0}"/>
              </a:ext>
            </a:extLst>
          </p:cNvPr>
          <p:cNvSpPr txBox="1"/>
          <p:nvPr/>
        </p:nvSpPr>
        <p:spPr>
          <a:xfrm>
            <a:off x="3842615" y="208796"/>
            <a:ext cx="6238875" cy="923330"/>
          </a:xfrm>
          <a:prstGeom prst="rect">
            <a:avLst/>
          </a:prstGeom>
          <a:noFill/>
        </p:spPr>
        <p:txBody>
          <a:bodyPr wrap="square" rtlCol="0">
            <a:spAutoFit/>
          </a:bodyPr>
          <a:lstStyle/>
          <a:p>
            <a:r>
              <a:rPr lang="en-US" sz="3600" b="1" dirty="0">
                <a:solidFill>
                  <a:srgbClr val="4472C4">
                    <a:lumMod val="50000"/>
                  </a:srgbClr>
                </a:solidFill>
                <a:latin typeface="Algerian" panose="04020705040A02060702" pitchFamily="82" charset="0"/>
              </a:rPr>
              <a:t>FACTORY OVERVIEW</a:t>
            </a:r>
          </a:p>
          <a:p>
            <a:endParaRPr lang="en-US" dirty="0"/>
          </a:p>
        </p:txBody>
      </p:sp>
      <p:pic>
        <p:nvPicPr>
          <p:cNvPr id="5" name="Picture 4">
            <a:extLst>
              <a:ext uri="{FF2B5EF4-FFF2-40B4-BE49-F238E27FC236}">
                <a16:creationId xmlns:a16="http://schemas.microsoft.com/office/drawing/2014/main" id="{CD93D9A2-A2EB-4288-AB88-0D35CD934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101" y="1694506"/>
            <a:ext cx="7678389" cy="4311595"/>
          </a:xfrm>
          <a:prstGeom prst="rect">
            <a:avLst/>
          </a:prstGeom>
        </p:spPr>
      </p:pic>
      <p:sp>
        <p:nvSpPr>
          <p:cNvPr id="10" name="Rectangle 9">
            <a:extLst>
              <a:ext uri="{FF2B5EF4-FFF2-40B4-BE49-F238E27FC236}">
                <a16:creationId xmlns:a16="http://schemas.microsoft.com/office/drawing/2014/main" id="{60532D55-AE8D-4B2E-8920-1689AED8E65D}"/>
              </a:ext>
            </a:extLst>
          </p:cNvPr>
          <p:cNvSpPr/>
          <p:nvPr/>
        </p:nvSpPr>
        <p:spPr>
          <a:xfrm>
            <a:off x="107577" y="-384"/>
            <a:ext cx="80682"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20C182A-5677-4C79-BBD9-A712E6890B56}"/>
              </a:ext>
            </a:extLst>
          </p:cNvPr>
          <p:cNvSpPr/>
          <p:nvPr/>
        </p:nvSpPr>
        <p:spPr>
          <a:xfrm>
            <a:off x="237308" y="0"/>
            <a:ext cx="80682"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3A60702-394A-4451-817F-843C27E95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9984" y="167151"/>
            <a:ext cx="694439" cy="348946"/>
          </a:xfrm>
          <a:prstGeom prst="rect">
            <a:avLst/>
          </a:prstGeom>
        </p:spPr>
      </p:pic>
      <p:pic>
        <p:nvPicPr>
          <p:cNvPr id="9" name="Picture 8">
            <a:extLst>
              <a:ext uri="{FF2B5EF4-FFF2-40B4-BE49-F238E27FC236}">
                <a16:creationId xmlns:a16="http://schemas.microsoft.com/office/drawing/2014/main" id="{FA8CAB7C-B94F-451F-AAD4-178C26F79B0B}"/>
              </a:ext>
            </a:extLst>
          </p:cNvPr>
          <p:cNvPicPr>
            <a:picLocks noChangeAspect="1"/>
          </p:cNvPicPr>
          <p:nvPr/>
        </p:nvPicPr>
        <p:blipFill>
          <a:blip r:embed="rId4"/>
          <a:stretch>
            <a:fillRect/>
          </a:stretch>
        </p:blipFill>
        <p:spPr>
          <a:xfrm rot="10800000">
            <a:off x="11979122" y="4871558"/>
            <a:ext cx="45719" cy="1986441"/>
          </a:xfrm>
          <a:prstGeom prst="rect">
            <a:avLst/>
          </a:prstGeom>
        </p:spPr>
      </p:pic>
      <p:sp>
        <p:nvSpPr>
          <p:cNvPr id="12" name="Rectangle 11">
            <a:extLst>
              <a:ext uri="{FF2B5EF4-FFF2-40B4-BE49-F238E27FC236}">
                <a16:creationId xmlns:a16="http://schemas.microsoft.com/office/drawing/2014/main" id="{4A297E10-5339-4B84-BD90-3B7B5E534698}"/>
              </a:ext>
            </a:extLst>
          </p:cNvPr>
          <p:cNvSpPr/>
          <p:nvPr/>
        </p:nvSpPr>
        <p:spPr>
          <a:xfrm flipV="1">
            <a:off x="9771528" y="6712951"/>
            <a:ext cx="2420471"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880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A84C51-0ED5-4F0C-B385-28C751535F09}"/>
              </a:ext>
            </a:extLst>
          </p:cNvPr>
          <p:cNvSpPr txBox="1"/>
          <p:nvPr/>
        </p:nvSpPr>
        <p:spPr>
          <a:xfrm>
            <a:off x="3989295" y="206187"/>
            <a:ext cx="6293223" cy="646331"/>
          </a:xfrm>
          <a:prstGeom prst="rect">
            <a:avLst/>
          </a:prstGeom>
          <a:noFill/>
        </p:spPr>
        <p:txBody>
          <a:bodyPr wrap="square" rtlCol="0">
            <a:spAutoFit/>
          </a:bodyPr>
          <a:lstStyle/>
          <a:p>
            <a:r>
              <a:rPr lang="en-US" sz="3600" b="1" dirty="0">
                <a:solidFill>
                  <a:schemeClr val="accent1">
                    <a:lumMod val="50000"/>
                  </a:schemeClr>
                </a:solidFill>
                <a:latin typeface="Algerian" panose="04020705040A02060702" pitchFamily="82" charset="0"/>
                <a:ea typeface="+mj-ea"/>
                <a:cs typeface="+mj-cs"/>
              </a:rPr>
              <a:t>PRODUCT OVERVIEW</a:t>
            </a:r>
            <a:endParaRPr lang="en-US" sz="3600" b="1" dirty="0">
              <a:solidFill>
                <a:schemeClr val="accent1">
                  <a:lumMod val="50000"/>
                </a:schemeClr>
              </a:solidFill>
              <a:latin typeface="Algerian" panose="04020705040A02060702" pitchFamily="82" charset="0"/>
            </a:endParaRPr>
          </a:p>
        </p:txBody>
      </p:sp>
      <p:sp>
        <p:nvSpPr>
          <p:cNvPr id="10" name="Rectangle 9">
            <a:extLst>
              <a:ext uri="{FF2B5EF4-FFF2-40B4-BE49-F238E27FC236}">
                <a16:creationId xmlns:a16="http://schemas.microsoft.com/office/drawing/2014/main" id="{B5764E47-C4D6-4BE4-B21E-223FE753A5EB}"/>
              </a:ext>
            </a:extLst>
          </p:cNvPr>
          <p:cNvSpPr/>
          <p:nvPr/>
        </p:nvSpPr>
        <p:spPr>
          <a:xfrm>
            <a:off x="197225" y="0"/>
            <a:ext cx="80682"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701D47-0C87-4220-85C7-F4C0508D7446}"/>
              </a:ext>
            </a:extLst>
          </p:cNvPr>
          <p:cNvSpPr/>
          <p:nvPr/>
        </p:nvSpPr>
        <p:spPr>
          <a:xfrm>
            <a:off x="340660" y="0"/>
            <a:ext cx="80682"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C4B119B-02E7-4E50-A95D-70EF5CD26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943" y="2106707"/>
            <a:ext cx="3765176" cy="3765176"/>
          </a:xfrm>
          <a:prstGeom prst="rect">
            <a:avLst/>
          </a:prstGeom>
        </p:spPr>
      </p:pic>
      <p:pic>
        <p:nvPicPr>
          <p:cNvPr id="6" name="Picture 5">
            <a:extLst>
              <a:ext uri="{FF2B5EF4-FFF2-40B4-BE49-F238E27FC236}">
                <a16:creationId xmlns:a16="http://schemas.microsoft.com/office/drawing/2014/main" id="{C0CFF9A3-4831-4F93-BC29-7D60FA49D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5119" y="2106707"/>
            <a:ext cx="3765176" cy="3765176"/>
          </a:xfrm>
          <a:prstGeom prst="rect">
            <a:avLst/>
          </a:prstGeom>
        </p:spPr>
      </p:pic>
      <p:pic>
        <p:nvPicPr>
          <p:cNvPr id="9" name="Picture 8">
            <a:extLst>
              <a:ext uri="{FF2B5EF4-FFF2-40B4-BE49-F238E27FC236}">
                <a16:creationId xmlns:a16="http://schemas.microsoft.com/office/drawing/2014/main" id="{2DE7741E-1E0A-4AD1-8A43-A40F8F8241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8233" y="2106707"/>
            <a:ext cx="3765176" cy="3765176"/>
          </a:xfrm>
          <a:prstGeom prst="rect">
            <a:avLst/>
          </a:prstGeom>
        </p:spPr>
      </p:pic>
      <p:pic>
        <p:nvPicPr>
          <p:cNvPr id="11" name="Picture 10">
            <a:extLst>
              <a:ext uri="{FF2B5EF4-FFF2-40B4-BE49-F238E27FC236}">
                <a16:creationId xmlns:a16="http://schemas.microsoft.com/office/drawing/2014/main" id="{D61D5DAE-8C84-48BE-8EB1-A6AF96DD73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00336" y="180407"/>
            <a:ext cx="694439" cy="348946"/>
          </a:xfrm>
          <a:prstGeom prst="rect">
            <a:avLst/>
          </a:prstGeom>
        </p:spPr>
      </p:pic>
      <p:pic>
        <p:nvPicPr>
          <p:cNvPr id="12" name="Picture 11">
            <a:extLst>
              <a:ext uri="{FF2B5EF4-FFF2-40B4-BE49-F238E27FC236}">
                <a16:creationId xmlns:a16="http://schemas.microsoft.com/office/drawing/2014/main" id="{709125D3-DC3E-4D26-A166-DBCC268D0D93}"/>
              </a:ext>
            </a:extLst>
          </p:cNvPr>
          <p:cNvPicPr>
            <a:picLocks noChangeAspect="1"/>
          </p:cNvPicPr>
          <p:nvPr/>
        </p:nvPicPr>
        <p:blipFill>
          <a:blip r:embed="rId6"/>
          <a:stretch>
            <a:fillRect/>
          </a:stretch>
        </p:blipFill>
        <p:spPr>
          <a:xfrm rot="10800000">
            <a:off x="11979122" y="4871558"/>
            <a:ext cx="45719" cy="1986441"/>
          </a:xfrm>
          <a:prstGeom prst="rect">
            <a:avLst/>
          </a:prstGeom>
        </p:spPr>
      </p:pic>
      <p:sp>
        <p:nvSpPr>
          <p:cNvPr id="14" name="Rectangle 13">
            <a:extLst>
              <a:ext uri="{FF2B5EF4-FFF2-40B4-BE49-F238E27FC236}">
                <a16:creationId xmlns:a16="http://schemas.microsoft.com/office/drawing/2014/main" id="{21B73D08-00A9-4E5B-9839-3C93D466ED55}"/>
              </a:ext>
            </a:extLst>
          </p:cNvPr>
          <p:cNvSpPr/>
          <p:nvPr/>
        </p:nvSpPr>
        <p:spPr>
          <a:xfrm flipV="1">
            <a:off x="9771528" y="6712951"/>
            <a:ext cx="2420471"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85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DB79E1-937A-4CC1-826A-E8FDFE2116E0}"/>
              </a:ext>
            </a:extLst>
          </p:cNvPr>
          <p:cNvSpPr txBox="1"/>
          <p:nvPr/>
        </p:nvSpPr>
        <p:spPr>
          <a:xfrm>
            <a:off x="4634752" y="287885"/>
            <a:ext cx="3666565" cy="646331"/>
          </a:xfrm>
          <a:prstGeom prst="rect">
            <a:avLst/>
          </a:prstGeom>
          <a:noFill/>
        </p:spPr>
        <p:txBody>
          <a:bodyPr wrap="square" rtlCol="0">
            <a:spAutoFit/>
          </a:bodyPr>
          <a:lstStyle/>
          <a:p>
            <a:r>
              <a:rPr lang="en-US" sz="3600" b="1" dirty="0">
                <a:solidFill>
                  <a:schemeClr val="accent1">
                    <a:lumMod val="50000"/>
                  </a:schemeClr>
                </a:solidFill>
                <a:latin typeface="Algerian" panose="04020705040A02060702" pitchFamily="82" charset="0"/>
              </a:rPr>
              <a:t>YARN HANDLING</a:t>
            </a:r>
          </a:p>
        </p:txBody>
      </p:sp>
      <p:pic>
        <p:nvPicPr>
          <p:cNvPr id="9" name="Picture 8">
            <a:extLst>
              <a:ext uri="{FF2B5EF4-FFF2-40B4-BE49-F238E27FC236}">
                <a16:creationId xmlns:a16="http://schemas.microsoft.com/office/drawing/2014/main" id="{07CB9656-F214-4F54-87C9-31AFD0B84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7805" y="1699175"/>
            <a:ext cx="5371264" cy="4618906"/>
          </a:xfrm>
          <a:prstGeom prst="rect">
            <a:avLst/>
          </a:prstGeom>
        </p:spPr>
      </p:pic>
      <p:sp>
        <p:nvSpPr>
          <p:cNvPr id="10" name="Rectangle 9">
            <a:extLst>
              <a:ext uri="{FF2B5EF4-FFF2-40B4-BE49-F238E27FC236}">
                <a16:creationId xmlns:a16="http://schemas.microsoft.com/office/drawing/2014/main" id="{C115A916-BEB8-4A35-84C9-29A0655518E9}"/>
              </a:ext>
            </a:extLst>
          </p:cNvPr>
          <p:cNvSpPr/>
          <p:nvPr/>
        </p:nvSpPr>
        <p:spPr>
          <a:xfrm>
            <a:off x="133630" y="0"/>
            <a:ext cx="80682"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21A68C-22E8-49AB-8BCB-768CF8B8BE94}"/>
              </a:ext>
            </a:extLst>
          </p:cNvPr>
          <p:cNvSpPr/>
          <p:nvPr/>
        </p:nvSpPr>
        <p:spPr>
          <a:xfrm>
            <a:off x="267259" y="0"/>
            <a:ext cx="80682"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D79344D-E9BB-4D25-AC0E-50A03AECA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3931" y="146353"/>
            <a:ext cx="694439" cy="348946"/>
          </a:xfrm>
          <a:prstGeom prst="rect">
            <a:avLst/>
          </a:prstGeom>
        </p:spPr>
      </p:pic>
      <p:pic>
        <p:nvPicPr>
          <p:cNvPr id="12" name="Picture 11">
            <a:extLst>
              <a:ext uri="{FF2B5EF4-FFF2-40B4-BE49-F238E27FC236}">
                <a16:creationId xmlns:a16="http://schemas.microsoft.com/office/drawing/2014/main" id="{99323542-BE4B-4A7F-93BE-F4E8D8407EA5}"/>
              </a:ext>
            </a:extLst>
          </p:cNvPr>
          <p:cNvPicPr>
            <a:picLocks noChangeAspect="1"/>
          </p:cNvPicPr>
          <p:nvPr/>
        </p:nvPicPr>
        <p:blipFill>
          <a:blip r:embed="rId4"/>
          <a:stretch>
            <a:fillRect/>
          </a:stretch>
        </p:blipFill>
        <p:spPr>
          <a:xfrm rot="10800000">
            <a:off x="11979122" y="4871558"/>
            <a:ext cx="45719" cy="1986441"/>
          </a:xfrm>
          <a:prstGeom prst="rect">
            <a:avLst/>
          </a:prstGeom>
        </p:spPr>
      </p:pic>
      <p:sp>
        <p:nvSpPr>
          <p:cNvPr id="13" name="Rectangle 12">
            <a:extLst>
              <a:ext uri="{FF2B5EF4-FFF2-40B4-BE49-F238E27FC236}">
                <a16:creationId xmlns:a16="http://schemas.microsoft.com/office/drawing/2014/main" id="{8AF59746-C480-4A7E-BE09-9A04A473228D}"/>
              </a:ext>
            </a:extLst>
          </p:cNvPr>
          <p:cNvSpPr/>
          <p:nvPr/>
        </p:nvSpPr>
        <p:spPr>
          <a:xfrm flipV="1">
            <a:off x="9771528" y="6712951"/>
            <a:ext cx="2420471"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924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DB79E1-937A-4CC1-826A-E8FDFE2116E0}"/>
              </a:ext>
            </a:extLst>
          </p:cNvPr>
          <p:cNvSpPr txBox="1"/>
          <p:nvPr/>
        </p:nvSpPr>
        <p:spPr>
          <a:xfrm>
            <a:off x="4343466" y="242047"/>
            <a:ext cx="3729318" cy="646331"/>
          </a:xfrm>
          <a:prstGeom prst="rect">
            <a:avLst/>
          </a:prstGeom>
          <a:noFill/>
        </p:spPr>
        <p:txBody>
          <a:bodyPr wrap="square" rtlCol="0">
            <a:spAutoFit/>
          </a:bodyPr>
          <a:lstStyle/>
          <a:p>
            <a:r>
              <a:rPr lang="en-US" sz="3600" b="1" dirty="0">
                <a:solidFill>
                  <a:schemeClr val="accent1">
                    <a:lumMod val="50000"/>
                  </a:schemeClr>
                </a:solidFill>
                <a:latin typeface="Algerian" panose="04020705040A02060702" pitchFamily="82" charset="0"/>
              </a:rPr>
              <a:t>YARN HANDLING</a:t>
            </a:r>
          </a:p>
        </p:txBody>
      </p:sp>
      <p:pic>
        <p:nvPicPr>
          <p:cNvPr id="4" name="Picture 3">
            <a:extLst>
              <a:ext uri="{FF2B5EF4-FFF2-40B4-BE49-F238E27FC236}">
                <a16:creationId xmlns:a16="http://schemas.microsoft.com/office/drawing/2014/main" id="{B1EBF6B1-183F-4DBB-A6C7-627923E23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5004" y="1335286"/>
            <a:ext cx="5746242" cy="5380932"/>
          </a:xfrm>
          <a:prstGeom prst="rect">
            <a:avLst/>
          </a:prstGeom>
        </p:spPr>
      </p:pic>
      <p:sp>
        <p:nvSpPr>
          <p:cNvPr id="10" name="Rectangle 9">
            <a:extLst>
              <a:ext uri="{FF2B5EF4-FFF2-40B4-BE49-F238E27FC236}">
                <a16:creationId xmlns:a16="http://schemas.microsoft.com/office/drawing/2014/main" id="{C115A916-BEB8-4A35-84C9-29A0655518E9}"/>
              </a:ext>
            </a:extLst>
          </p:cNvPr>
          <p:cNvSpPr/>
          <p:nvPr/>
        </p:nvSpPr>
        <p:spPr>
          <a:xfrm>
            <a:off x="151560" y="0"/>
            <a:ext cx="80682"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21A68C-22E8-49AB-8BCB-768CF8B8BE94}"/>
              </a:ext>
            </a:extLst>
          </p:cNvPr>
          <p:cNvSpPr/>
          <p:nvPr/>
        </p:nvSpPr>
        <p:spPr>
          <a:xfrm>
            <a:off x="285189" y="0"/>
            <a:ext cx="80682"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9DA7E33-937D-4F1E-8DBB-B5CA9EA0D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6647" y="67574"/>
            <a:ext cx="694439" cy="348946"/>
          </a:xfrm>
          <a:prstGeom prst="rect">
            <a:avLst/>
          </a:prstGeom>
        </p:spPr>
      </p:pic>
      <p:pic>
        <p:nvPicPr>
          <p:cNvPr id="9" name="Picture 8">
            <a:extLst>
              <a:ext uri="{FF2B5EF4-FFF2-40B4-BE49-F238E27FC236}">
                <a16:creationId xmlns:a16="http://schemas.microsoft.com/office/drawing/2014/main" id="{3C0BCDB4-EFC9-46A6-8AA5-7010F915DA02}"/>
              </a:ext>
            </a:extLst>
          </p:cNvPr>
          <p:cNvPicPr>
            <a:picLocks noChangeAspect="1"/>
          </p:cNvPicPr>
          <p:nvPr/>
        </p:nvPicPr>
        <p:blipFill>
          <a:blip r:embed="rId4"/>
          <a:stretch>
            <a:fillRect/>
          </a:stretch>
        </p:blipFill>
        <p:spPr>
          <a:xfrm rot="10800000">
            <a:off x="11979122" y="4871558"/>
            <a:ext cx="45719" cy="1986441"/>
          </a:xfrm>
          <a:prstGeom prst="rect">
            <a:avLst/>
          </a:prstGeom>
        </p:spPr>
      </p:pic>
      <p:sp>
        <p:nvSpPr>
          <p:cNvPr id="12" name="Rectangle 11">
            <a:extLst>
              <a:ext uri="{FF2B5EF4-FFF2-40B4-BE49-F238E27FC236}">
                <a16:creationId xmlns:a16="http://schemas.microsoft.com/office/drawing/2014/main" id="{CE27A001-7CD5-49A5-9718-A822E23E1E58}"/>
              </a:ext>
            </a:extLst>
          </p:cNvPr>
          <p:cNvSpPr/>
          <p:nvPr/>
        </p:nvSpPr>
        <p:spPr>
          <a:xfrm flipV="1">
            <a:off x="9771528" y="6712951"/>
            <a:ext cx="2420471"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331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C4B7EE-011B-40C0-AFCC-9AC3E412D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477" y="574899"/>
            <a:ext cx="8280300" cy="6210225"/>
          </a:xfrm>
          <a:prstGeom prst="rect">
            <a:avLst/>
          </a:prstGeom>
        </p:spPr>
      </p:pic>
      <p:sp>
        <p:nvSpPr>
          <p:cNvPr id="10" name="Rectangle 9">
            <a:extLst>
              <a:ext uri="{FF2B5EF4-FFF2-40B4-BE49-F238E27FC236}">
                <a16:creationId xmlns:a16="http://schemas.microsoft.com/office/drawing/2014/main" id="{2D51F448-8F33-40E3-BC8F-AA7B18B1EAD4}"/>
              </a:ext>
            </a:extLst>
          </p:cNvPr>
          <p:cNvSpPr/>
          <p:nvPr/>
        </p:nvSpPr>
        <p:spPr>
          <a:xfrm>
            <a:off x="107342" y="-3114"/>
            <a:ext cx="80682"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6366571-61DD-468C-A48F-9BB5DAD1814F}"/>
              </a:ext>
            </a:extLst>
          </p:cNvPr>
          <p:cNvSpPr/>
          <p:nvPr/>
        </p:nvSpPr>
        <p:spPr>
          <a:xfrm>
            <a:off x="223648" y="0"/>
            <a:ext cx="80682"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D5C45FA-C5D7-4EBD-BBAA-38421370D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2385" y="137389"/>
            <a:ext cx="694439" cy="348946"/>
          </a:xfrm>
          <a:prstGeom prst="rect">
            <a:avLst/>
          </a:prstGeom>
        </p:spPr>
      </p:pic>
      <p:pic>
        <p:nvPicPr>
          <p:cNvPr id="8" name="Picture 7">
            <a:extLst>
              <a:ext uri="{FF2B5EF4-FFF2-40B4-BE49-F238E27FC236}">
                <a16:creationId xmlns:a16="http://schemas.microsoft.com/office/drawing/2014/main" id="{CCC52C4D-D95A-4552-A1A9-1081205AEC08}"/>
              </a:ext>
            </a:extLst>
          </p:cNvPr>
          <p:cNvPicPr>
            <a:picLocks noChangeAspect="1"/>
          </p:cNvPicPr>
          <p:nvPr/>
        </p:nvPicPr>
        <p:blipFill>
          <a:blip r:embed="rId4"/>
          <a:stretch>
            <a:fillRect/>
          </a:stretch>
        </p:blipFill>
        <p:spPr>
          <a:xfrm rot="10800000">
            <a:off x="11979122" y="4871558"/>
            <a:ext cx="45719" cy="1986441"/>
          </a:xfrm>
          <a:prstGeom prst="rect">
            <a:avLst/>
          </a:prstGeom>
        </p:spPr>
      </p:pic>
      <p:sp>
        <p:nvSpPr>
          <p:cNvPr id="9" name="Rectangle 8">
            <a:extLst>
              <a:ext uri="{FF2B5EF4-FFF2-40B4-BE49-F238E27FC236}">
                <a16:creationId xmlns:a16="http://schemas.microsoft.com/office/drawing/2014/main" id="{EA0263F3-4997-4069-9B0A-B625EE61F0F5}"/>
              </a:ext>
            </a:extLst>
          </p:cNvPr>
          <p:cNvSpPr/>
          <p:nvPr/>
        </p:nvSpPr>
        <p:spPr>
          <a:xfrm flipV="1">
            <a:off x="9771528" y="6712951"/>
            <a:ext cx="2420471"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276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22C13-F9AD-41EB-A712-1D65258D00FD}"/>
              </a:ext>
            </a:extLst>
          </p:cNvPr>
          <p:cNvSpPr txBox="1"/>
          <p:nvPr/>
        </p:nvSpPr>
        <p:spPr>
          <a:xfrm>
            <a:off x="4043082" y="304801"/>
            <a:ext cx="5100918" cy="646331"/>
          </a:xfrm>
          <a:prstGeom prst="rect">
            <a:avLst/>
          </a:prstGeom>
          <a:noFill/>
        </p:spPr>
        <p:txBody>
          <a:bodyPr wrap="square" rtlCol="0">
            <a:spAutoFit/>
          </a:bodyPr>
          <a:lstStyle/>
          <a:p>
            <a:r>
              <a:rPr lang="en-US" sz="3600" b="1" dirty="0">
                <a:solidFill>
                  <a:schemeClr val="accent1">
                    <a:lumMod val="50000"/>
                  </a:schemeClr>
                </a:solidFill>
                <a:latin typeface="Algerian" panose="04020705040A02060702" pitchFamily="82" charset="0"/>
              </a:rPr>
              <a:t>SUSTAINABILITY</a:t>
            </a:r>
            <a:endParaRPr lang="en-US" sz="3600" dirty="0">
              <a:solidFill>
                <a:schemeClr val="accent1">
                  <a:lumMod val="50000"/>
                </a:schemeClr>
              </a:solidFill>
              <a:latin typeface="Algerian" panose="04020705040A02060702" pitchFamily="82" charset="0"/>
            </a:endParaRPr>
          </a:p>
        </p:txBody>
      </p:sp>
      <p:sp>
        <p:nvSpPr>
          <p:cNvPr id="11" name="Rectangle 10">
            <a:extLst>
              <a:ext uri="{FF2B5EF4-FFF2-40B4-BE49-F238E27FC236}">
                <a16:creationId xmlns:a16="http://schemas.microsoft.com/office/drawing/2014/main" id="{1728E4C8-25B6-47CC-AEE2-DAF7931CF61F}"/>
              </a:ext>
            </a:extLst>
          </p:cNvPr>
          <p:cNvSpPr/>
          <p:nvPr/>
        </p:nvSpPr>
        <p:spPr>
          <a:xfrm>
            <a:off x="118156" y="0"/>
            <a:ext cx="80682"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CF98AA-A6F8-44F0-B25F-CF40582F24BA}"/>
              </a:ext>
            </a:extLst>
          </p:cNvPr>
          <p:cNvSpPr/>
          <p:nvPr/>
        </p:nvSpPr>
        <p:spPr>
          <a:xfrm>
            <a:off x="243395" y="0"/>
            <a:ext cx="80682"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6E43DA2-4F4E-486F-8698-E7768237D49D}"/>
              </a:ext>
            </a:extLst>
          </p:cNvPr>
          <p:cNvSpPr txBox="1"/>
          <p:nvPr/>
        </p:nvSpPr>
        <p:spPr>
          <a:xfrm>
            <a:off x="970962" y="1904215"/>
            <a:ext cx="5929460" cy="4524315"/>
          </a:xfrm>
          <a:prstGeom prst="rect">
            <a:avLst/>
          </a:prstGeom>
          <a:noFill/>
        </p:spPr>
        <p:txBody>
          <a:bodyPr wrap="square" rtlCol="0">
            <a:spAutoFit/>
          </a:bodyPr>
          <a:lstStyle/>
          <a:p>
            <a:pPr marL="342900" lvl="0" indent="-342900">
              <a:buFont typeface="Wingdings" panose="05000000000000000000" pitchFamily="2" charset="2"/>
              <a:buChar char="ü"/>
            </a:pPr>
            <a:r>
              <a:rPr lang="en-US" b="1" dirty="0">
                <a:solidFill>
                  <a:srgbClr val="002060"/>
                </a:solidFill>
              </a:rPr>
              <a:t>Ensure Buyer Satisfaction</a:t>
            </a:r>
          </a:p>
          <a:p>
            <a:pPr marL="342900" lvl="0" indent="-342900">
              <a:buFont typeface="Wingdings" panose="05000000000000000000" pitchFamily="2" charset="2"/>
              <a:buChar char="ü"/>
            </a:pPr>
            <a:endParaRPr lang="en-US" b="1" dirty="0">
              <a:solidFill>
                <a:srgbClr val="002060"/>
              </a:solidFill>
            </a:endParaRPr>
          </a:p>
          <a:p>
            <a:pPr marL="342900" lvl="0" indent="-342900">
              <a:buFont typeface="Wingdings" panose="05000000000000000000" pitchFamily="2" charset="2"/>
              <a:buChar char="ü"/>
            </a:pPr>
            <a:r>
              <a:rPr lang="en-US" b="1" dirty="0">
                <a:solidFill>
                  <a:srgbClr val="002060"/>
                </a:solidFill>
              </a:rPr>
              <a:t>Ensure Quality Product, Product Safety &amp; Strong QMS</a:t>
            </a:r>
          </a:p>
          <a:p>
            <a:pPr marL="342900" lvl="0" indent="-342900">
              <a:buFont typeface="Wingdings" panose="05000000000000000000" pitchFamily="2" charset="2"/>
              <a:buChar char="ü"/>
            </a:pPr>
            <a:endParaRPr lang="en-US" b="1" dirty="0">
              <a:solidFill>
                <a:srgbClr val="002060"/>
              </a:solidFill>
            </a:endParaRPr>
          </a:p>
          <a:p>
            <a:pPr marL="342900" lvl="0" indent="-342900">
              <a:buFont typeface="Wingdings" panose="05000000000000000000" pitchFamily="2" charset="2"/>
              <a:buChar char="ü"/>
            </a:pPr>
            <a:r>
              <a:rPr lang="en-US" b="1" dirty="0">
                <a:solidFill>
                  <a:srgbClr val="002060"/>
                </a:solidFill>
              </a:rPr>
              <a:t>On Time Delivery &amp; Shipment</a:t>
            </a:r>
          </a:p>
          <a:p>
            <a:pPr marL="342900" lvl="0" indent="-342900">
              <a:buFont typeface="Wingdings" panose="05000000000000000000" pitchFamily="2" charset="2"/>
              <a:buChar char="ü"/>
            </a:pPr>
            <a:endParaRPr lang="en-US" b="1" dirty="0">
              <a:solidFill>
                <a:srgbClr val="002060"/>
              </a:solidFill>
            </a:endParaRPr>
          </a:p>
          <a:p>
            <a:pPr marL="342900" lvl="0" indent="-342900">
              <a:buFont typeface="Wingdings" panose="05000000000000000000" pitchFamily="2" charset="2"/>
              <a:buChar char="ü"/>
            </a:pPr>
            <a:r>
              <a:rPr lang="en-US" b="1" dirty="0">
                <a:solidFill>
                  <a:srgbClr val="002060"/>
                </a:solidFill>
              </a:rPr>
              <a:t>Capacity with Short Lead-Time</a:t>
            </a:r>
          </a:p>
          <a:p>
            <a:pPr marL="342900" lvl="0" indent="-342900">
              <a:buFont typeface="Wingdings" panose="05000000000000000000" pitchFamily="2" charset="2"/>
              <a:buChar char="ü"/>
            </a:pPr>
            <a:endParaRPr lang="en-US" b="1" dirty="0">
              <a:solidFill>
                <a:srgbClr val="002060"/>
              </a:solidFill>
            </a:endParaRPr>
          </a:p>
          <a:p>
            <a:pPr marL="342900" lvl="0" indent="-342900">
              <a:buFont typeface="Wingdings" panose="05000000000000000000" pitchFamily="2" charset="2"/>
              <a:buChar char="ü"/>
            </a:pPr>
            <a:r>
              <a:rPr lang="en-US" b="1" dirty="0">
                <a:solidFill>
                  <a:srgbClr val="002060"/>
                </a:solidFill>
              </a:rPr>
              <a:t>Strong Man Management System</a:t>
            </a:r>
          </a:p>
          <a:p>
            <a:pPr marL="342900" lvl="0" indent="-342900">
              <a:buFont typeface="Wingdings" panose="05000000000000000000" pitchFamily="2" charset="2"/>
              <a:buChar char="ü"/>
            </a:pPr>
            <a:endParaRPr lang="en-US" b="1" dirty="0">
              <a:solidFill>
                <a:srgbClr val="002060"/>
              </a:solidFill>
            </a:endParaRPr>
          </a:p>
          <a:p>
            <a:pPr marL="342900" lvl="0" indent="-342900">
              <a:buFont typeface="Wingdings" panose="05000000000000000000" pitchFamily="2" charset="2"/>
              <a:buChar char="ü"/>
            </a:pPr>
            <a:r>
              <a:rPr lang="en-US" b="1" dirty="0">
                <a:solidFill>
                  <a:srgbClr val="002060"/>
                </a:solidFill>
              </a:rPr>
              <a:t>ETP &amp; WTP</a:t>
            </a:r>
          </a:p>
          <a:p>
            <a:pPr marL="342900" lvl="0" indent="-342900">
              <a:buFont typeface="Wingdings" panose="05000000000000000000" pitchFamily="2" charset="2"/>
              <a:buChar char="ü"/>
            </a:pPr>
            <a:endParaRPr lang="en-US" b="1" dirty="0">
              <a:solidFill>
                <a:srgbClr val="002060"/>
              </a:solidFill>
            </a:endParaRPr>
          </a:p>
          <a:p>
            <a:pPr marL="342900" lvl="0" indent="-342900">
              <a:buFont typeface="Wingdings" panose="05000000000000000000" pitchFamily="2" charset="2"/>
              <a:buChar char="ü"/>
            </a:pPr>
            <a:r>
              <a:rPr lang="en-US" b="1" dirty="0">
                <a:solidFill>
                  <a:srgbClr val="002060"/>
                </a:solidFill>
              </a:rPr>
              <a:t>Innovation</a:t>
            </a:r>
          </a:p>
          <a:p>
            <a:pPr marL="342900" lvl="0" indent="-342900">
              <a:buFont typeface="Wingdings" panose="05000000000000000000" pitchFamily="2" charset="2"/>
              <a:buChar char="ü"/>
            </a:pPr>
            <a:endParaRPr lang="en-US" b="1" dirty="0">
              <a:solidFill>
                <a:srgbClr val="002060"/>
              </a:solidFill>
            </a:endParaRPr>
          </a:p>
          <a:p>
            <a:pPr marL="342900" lvl="0" indent="-342900">
              <a:buFont typeface="Wingdings" panose="05000000000000000000" pitchFamily="2" charset="2"/>
              <a:buChar char="ü"/>
            </a:pPr>
            <a:r>
              <a:rPr lang="en-US" b="1" dirty="0">
                <a:solidFill>
                  <a:srgbClr val="002060"/>
                </a:solidFill>
              </a:rPr>
              <a:t>Highly Conscious in Environment in LEED with Gold &amp; Platinum Certification</a:t>
            </a:r>
          </a:p>
        </p:txBody>
      </p:sp>
      <p:pic>
        <p:nvPicPr>
          <p:cNvPr id="8" name="Picture 7">
            <a:extLst>
              <a:ext uri="{FF2B5EF4-FFF2-40B4-BE49-F238E27FC236}">
                <a16:creationId xmlns:a16="http://schemas.microsoft.com/office/drawing/2014/main" id="{47C5D6B8-1231-4895-AC70-D3D02C844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7307" y="2130457"/>
            <a:ext cx="4040058" cy="2884601"/>
          </a:xfrm>
          <a:prstGeom prst="rect">
            <a:avLst/>
          </a:prstGeom>
        </p:spPr>
      </p:pic>
      <p:pic>
        <p:nvPicPr>
          <p:cNvPr id="10" name="Picture 9">
            <a:extLst>
              <a:ext uri="{FF2B5EF4-FFF2-40B4-BE49-F238E27FC236}">
                <a16:creationId xmlns:a16="http://schemas.microsoft.com/office/drawing/2014/main" id="{3F969CA0-680F-478A-9886-6E0487859A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2385" y="137389"/>
            <a:ext cx="694439" cy="348946"/>
          </a:xfrm>
          <a:prstGeom prst="rect">
            <a:avLst/>
          </a:prstGeom>
        </p:spPr>
      </p:pic>
      <p:pic>
        <p:nvPicPr>
          <p:cNvPr id="12" name="Picture 11">
            <a:extLst>
              <a:ext uri="{FF2B5EF4-FFF2-40B4-BE49-F238E27FC236}">
                <a16:creationId xmlns:a16="http://schemas.microsoft.com/office/drawing/2014/main" id="{FE8D9B1D-0B3C-4C48-B61A-9D7602710B55}"/>
              </a:ext>
            </a:extLst>
          </p:cNvPr>
          <p:cNvPicPr>
            <a:picLocks noChangeAspect="1"/>
          </p:cNvPicPr>
          <p:nvPr/>
        </p:nvPicPr>
        <p:blipFill>
          <a:blip r:embed="rId4"/>
          <a:stretch>
            <a:fillRect/>
          </a:stretch>
        </p:blipFill>
        <p:spPr>
          <a:xfrm rot="10800000">
            <a:off x="11979122" y="4871558"/>
            <a:ext cx="45719" cy="1986441"/>
          </a:xfrm>
          <a:prstGeom prst="rect">
            <a:avLst/>
          </a:prstGeom>
        </p:spPr>
      </p:pic>
      <p:sp>
        <p:nvSpPr>
          <p:cNvPr id="14" name="Rectangle 13">
            <a:extLst>
              <a:ext uri="{FF2B5EF4-FFF2-40B4-BE49-F238E27FC236}">
                <a16:creationId xmlns:a16="http://schemas.microsoft.com/office/drawing/2014/main" id="{2A366DD6-B0D4-484A-B7BE-E88F1FA19BC7}"/>
              </a:ext>
            </a:extLst>
          </p:cNvPr>
          <p:cNvSpPr/>
          <p:nvPr/>
        </p:nvSpPr>
        <p:spPr>
          <a:xfrm flipV="1">
            <a:off x="9771528" y="6712951"/>
            <a:ext cx="2420471"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883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4844F662-5911-469A-B892-B3F9698378E1}"/>
              </a:ext>
            </a:extLst>
          </p:cNvPr>
          <p:cNvSpPr txBox="1"/>
          <p:nvPr/>
        </p:nvSpPr>
        <p:spPr>
          <a:xfrm>
            <a:off x="6096000" y="1645024"/>
            <a:ext cx="2597150"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7FA2A274-B7FF-4F40-B817-7BEC9650D075}"/>
              </a:ext>
            </a:extLst>
          </p:cNvPr>
          <p:cNvSpPr txBox="1"/>
          <p:nvPr/>
        </p:nvSpPr>
        <p:spPr>
          <a:xfrm>
            <a:off x="6363044" y="1643459"/>
            <a:ext cx="2834504" cy="4278094"/>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002060"/>
                </a:solidFill>
              </a:rPr>
              <a:t>ABOUT COMPANY</a:t>
            </a:r>
          </a:p>
          <a:p>
            <a:pPr marL="285750" indent="-285750">
              <a:buFont typeface="Arial" panose="020B0604020202020204" pitchFamily="34" charset="0"/>
              <a:buChar char="•"/>
            </a:pPr>
            <a:r>
              <a:rPr lang="en-US" sz="1600" b="1" dirty="0">
                <a:solidFill>
                  <a:srgbClr val="002060"/>
                </a:solidFill>
              </a:rPr>
              <a:t>VISION &amp; MISSION</a:t>
            </a:r>
          </a:p>
          <a:p>
            <a:pPr marL="285750" indent="-285750">
              <a:buFont typeface="Arial" panose="020B0604020202020204" pitchFamily="34" charset="0"/>
              <a:buChar char="•"/>
            </a:pPr>
            <a:r>
              <a:rPr lang="en-US" sz="1600" b="1" dirty="0">
                <a:solidFill>
                  <a:srgbClr val="002060"/>
                </a:solidFill>
              </a:rPr>
              <a:t>OUR PROJECTS</a:t>
            </a:r>
          </a:p>
          <a:p>
            <a:pPr marL="285750" indent="-285750">
              <a:buFont typeface="Arial" panose="020B0604020202020204" pitchFamily="34" charset="0"/>
              <a:buChar char="•"/>
            </a:pPr>
            <a:r>
              <a:rPr lang="en-US" sz="1600" b="1" dirty="0">
                <a:solidFill>
                  <a:srgbClr val="002060"/>
                </a:solidFill>
              </a:rPr>
              <a:t>OUR CUSTOMERS</a:t>
            </a:r>
          </a:p>
          <a:p>
            <a:pPr marL="285750" indent="-285750">
              <a:buFont typeface="Arial" panose="020B0604020202020204" pitchFamily="34" charset="0"/>
              <a:buChar char="•"/>
            </a:pPr>
            <a:r>
              <a:rPr lang="en-US" sz="1600" b="1" dirty="0">
                <a:solidFill>
                  <a:srgbClr val="002060"/>
                </a:solidFill>
              </a:rPr>
              <a:t>CUSTOMER  MIX</a:t>
            </a:r>
          </a:p>
          <a:p>
            <a:pPr marL="285750" indent="-285750">
              <a:buFont typeface="Arial" panose="020B0604020202020204" pitchFamily="34" charset="0"/>
              <a:buChar char="•"/>
            </a:pPr>
            <a:r>
              <a:rPr lang="en-US" sz="1600" b="1" dirty="0">
                <a:solidFill>
                  <a:srgbClr val="002060"/>
                </a:solidFill>
              </a:rPr>
              <a:t>CERTIFICATIONS</a:t>
            </a:r>
          </a:p>
          <a:p>
            <a:pPr marL="285750" indent="-285750">
              <a:buFont typeface="Arial" panose="020B0604020202020204" pitchFamily="34" charset="0"/>
              <a:buChar char="•"/>
            </a:pPr>
            <a:r>
              <a:rPr lang="en-US" sz="1600" b="1" dirty="0">
                <a:solidFill>
                  <a:srgbClr val="002060"/>
                </a:solidFill>
              </a:rPr>
              <a:t>QUALITY CONTROL SOP</a:t>
            </a:r>
          </a:p>
          <a:p>
            <a:pPr marL="285750" indent="-285750">
              <a:buFont typeface="Arial" panose="020B0604020202020204" pitchFamily="34" charset="0"/>
              <a:buChar char="•"/>
            </a:pPr>
            <a:r>
              <a:rPr lang="en-US" sz="1600" b="1" dirty="0">
                <a:solidFill>
                  <a:srgbClr val="002060"/>
                </a:solidFill>
              </a:rPr>
              <a:t>EQUIPMENTS &amp; CAPACITY</a:t>
            </a:r>
          </a:p>
          <a:p>
            <a:pPr marL="285750" indent="-285750">
              <a:buFont typeface="Arial" panose="020B0604020202020204" pitchFamily="34" charset="0"/>
              <a:buChar char="•"/>
            </a:pPr>
            <a:r>
              <a:rPr lang="en-US" sz="1600" b="1" dirty="0">
                <a:solidFill>
                  <a:srgbClr val="002060"/>
                </a:solidFill>
              </a:rPr>
              <a:t>FACTORY OVERVIEW</a:t>
            </a:r>
          </a:p>
          <a:p>
            <a:pPr marL="285750" indent="-285750">
              <a:buFont typeface="Arial" panose="020B0604020202020204" pitchFamily="34" charset="0"/>
              <a:buChar char="•"/>
            </a:pPr>
            <a:r>
              <a:rPr lang="en-US" sz="1600" b="1" dirty="0">
                <a:solidFill>
                  <a:srgbClr val="002060"/>
                </a:solidFill>
              </a:rPr>
              <a:t>PRODUCT OVERVIEW</a:t>
            </a:r>
          </a:p>
          <a:p>
            <a:pPr marL="285750" indent="-285750">
              <a:buFont typeface="Arial" panose="020B0604020202020204" pitchFamily="34" charset="0"/>
              <a:buChar char="•"/>
            </a:pPr>
            <a:r>
              <a:rPr lang="en-US" sz="1600" b="1" dirty="0">
                <a:solidFill>
                  <a:srgbClr val="002060"/>
                </a:solidFill>
              </a:rPr>
              <a:t>YARN HANDLING</a:t>
            </a:r>
          </a:p>
          <a:p>
            <a:pPr marL="285750" indent="-285750">
              <a:buFont typeface="Arial" panose="020B0604020202020204" pitchFamily="34" charset="0"/>
              <a:buChar char="•"/>
            </a:pPr>
            <a:r>
              <a:rPr lang="en-US" sz="1600" b="1" dirty="0">
                <a:solidFill>
                  <a:srgbClr val="002060"/>
                </a:solidFill>
              </a:rPr>
              <a:t>LEAD TIME</a:t>
            </a:r>
          </a:p>
          <a:p>
            <a:pPr marL="285750" indent="-285750">
              <a:buFont typeface="Arial" panose="020B0604020202020204" pitchFamily="34" charset="0"/>
              <a:buChar char="•"/>
            </a:pPr>
            <a:r>
              <a:rPr lang="en-US" sz="1600" b="1" dirty="0">
                <a:solidFill>
                  <a:srgbClr val="002060"/>
                </a:solidFill>
              </a:rPr>
              <a:t>OUR PRODUCTS</a:t>
            </a:r>
          </a:p>
          <a:p>
            <a:pPr marL="285750" indent="-285750">
              <a:buFont typeface="Arial" panose="020B0604020202020204" pitchFamily="34" charset="0"/>
              <a:buChar char="•"/>
            </a:pPr>
            <a:r>
              <a:rPr lang="en-US" sz="1600" b="1" dirty="0">
                <a:solidFill>
                  <a:srgbClr val="002060"/>
                </a:solidFill>
              </a:rPr>
              <a:t>SUSTAINABILITY</a:t>
            </a:r>
          </a:p>
          <a:p>
            <a:pPr marL="285750" indent="-285750">
              <a:buFont typeface="Arial" panose="020B0604020202020204" pitchFamily="34" charset="0"/>
              <a:buChar char="•"/>
            </a:pPr>
            <a:r>
              <a:rPr lang="en-US" sz="1600" b="1" dirty="0">
                <a:solidFill>
                  <a:srgbClr val="002060"/>
                </a:solidFill>
              </a:rPr>
              <a:t>ENERGY EFFICIENT</a:t>
            </a:r>
          </a:p>
          <a:p>
            <a:pPr marL="285750" indent="-285750">
              <a:buFont typeface="Arial" panose="020B0604020202020204" pitchFamily="34" charset="0"/>
              <a:buChar char="•"/>
            </a:pPr>
            <a:r>
              <a:rPr lang="en-US" sz="1600" b="1">
                <a:solidFill>
                  <a:srgbClr val="002060"/>
                </a:solidFill>
              </a:rPr>
              <a:t>CONTACTS</a:t>
            </a:r>
            <a:endParaRPr lang="en-US" sz="1600" b="1" dirty="0">
              <a:solidFill>
                <a:srgbClr val="002060"/>
              </a:solidFill>
            </a:endParaRPr>
          </a:p>
          <a:p>
            <a:endParaRPr lang="en-US" sz="1600" dirty="0"/>
          </a:p>
        </p:txBody>
      </p:sp>
      <p:pic>
        <p:nvPicPr>
          <p:cNvPr id="5" name="Picture 4">
            <a:extLst>
              <a:ext uri="{FF2B5EF4-FFF2-40B4-BE49-F238E27FC236}">
                <a16:creationId xmlns:a16="http://schemas.microsoft.com/office/drawing/2014/main" id="{F73DB8EC-3C62-4A94-B9BD-00D108159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8283"/>
            <a:ext cx="4982241" cy="4982241"/>
          </a:xfrm>
          <a:prstGeom prst="rect">
            <a:avLst/>
          </a:prstGeom>
        </p:spPr>
      </p:pic>
      <p:sp>
        <p:nvSpPr>
          <p:cNvPr id="6" name="Flowchart: Off-page Connector 5">
            <a:extLst>
              <a:ext uri="{FF2B5EF4-FFF2-40B4-BE49-F238E27FC236}">
                <a16:creationId xmlns:a16="http://schemas.microsoft.com/office/drawing/2014/main" id="{C99C3FC6-748F-4936-A6F8-629E74E75452}"/>
              </a:ext>
            </a:extLst>
          </p:cNvPr>
          <p:cNvSpPr/>
          <p:nvPr/>
        </p:nvSpPr>
        <p:spPr>
          <a:xfrm>
            <a:off x="857204" y="4005"/>
            <a:ext cx="2147185" cy="2705100"/>
          </a:xfrm>
          <a:prstGeom prst="flowChartOffpage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accent1">
                  <a:lumMod val="50000"/>
                </a:schemeClr>
              </a:solidFill>
              <a:latin typeface="Algerian" panose="04020705040A02060702" pitchFamily="82" charset="0"/>
            </a:endParaRPr>
          </a:p>
        </p:txBody>
      </p:sp>
      <p:sp>
        <p:nvSpPr>
          <p:cNvPr id="7" name="TextBox 6">
            <a:extLst>
              <a:ext uri="{FF2B5EF4-FFF2-40B4-BE49-F238E27FC236}">
                <a16:creationId xmlns:a16="http://schemas.microsoft.com/office/drawing/2014/main" id="{783B4FC4-63F2-4F7F-B205-8043779E50D2}"/>
              </a:ext>
            </a:extLst>
          </p:cNvPr>
          <p:cNvSpPr txBox="1"/>
          <p:nvPr/>
        </p:nvSpPr>
        <p:spPr>
          <a:xfrm>
            <a:off x="761999" y="924787"/>
            <a:ext cx="4616825" cy="646331"/>
          </a:xfrm>
          <a:prstGeom prst="rect">
            <a:avLst/>
          </a:prstGeom>
          <a:noFill/>
        </p:spPr>
        <p:txBody>
          <a:bodyPr wrap="square" rtlCol="0">
            <a:spAutoFit/>
          </a:bodyPr>
          <a:lstStyle/>
          <a:p>
            <a:r>
              <a:rPr lang="en-US" sz="3600" b="1" dirty="0">
                <a:solidFill>
                  <a:schemeClr val="bg1"/>
                </a:solidFill>
                <a:latin typeface="Algerian" panose="04020705040A02060702" pitchFamily="82" charset="0"/>
              </a:rPr>
              <a:t>Table of </a:t>
            </a:r>
            <a:r>
              <a:rPr lang="en-US" sz="3600" b="1" dirty="0">
                <a:solidFill>
                  <a:schemeClr val="accent1">
                    <a:lumMod val="50000"/>
                  </a:schemeClr>
                </a:solidFill>
                <a:latin typeface="Algerian" panose="04020705040A02060702" pitchFamily="82" charset="0"/>
              </a:rPr>
              <a:t>Contents</a:t>
            </a:r>
          </a:p>
        </p:txBody>
      </p:sp>
      <p:sp>
        <p:nvSpPr>
          <p:cNvPr id="9" name="Rectangle 8">
            <a:extLst>
              <a:ext uri="{FF2B5EF4-FFF2-40B4-BE49-F238E27FC236}">
                <a16:creationId xmlns:a16="http://schemas.microsoft.com/office/drawing/2014/main" id="{5A0D6360-B68E-488F-8A16-271020045AC2}"/>
              </a:ext>
            </a:extLst>
          </p:cNvPr>
          <p:cNvSpPr/>
          <p:nvPr/>
        </p:nvSpPr>
        <p:spPr>
          <a:xfrm>
            <a:off x="217260" y="0"/>
            <a:ext cx="80682"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83ACEA3-7CB6-404B-812A-EDD23CDFB007}"/>
              </a:ext>
            </a:extLst>
          </p:cNvPr>
          <p:cNvSpPr/>
          <p:nvPr/>
        </p:nvSpPr>
        <p:spPr>
          <a:xfrm>
            <a:off x="72772" y="0"/>
            <a:ext cx="80682"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B26C8C0-F8FE-41FC-904B-A737E0947ABA}"/>
              </a:ext>
            </a:extLst>
          </p:cNvPr>
          <p:cNvPicPr>
            <a:picLocks noChangeAspect="1"/>
          </p:cNvPicPr>
          <p:nvPr/>
        </p:nvPicPr>
        <p:blipFill>
          <a:blip r:embed="rId3"/>
          <a:stretch>
            <a:fillRect/>
          </a:stretch>
        </p:blipFill>
        <p:spPr>
          <a:xfrm rot="10800000" flipV="1">
            <a:off x="11974740" y="4852093"/>
            <a:ext cx="45719" cy="1986399"/>
          </a:xfrm>
          <a:prstGeom prst="rect">
            <a:avLst/>
          </a:prstGeom>
        </p:spPr>
      </p:pic>
      <p:sp>
        <p:nvSpPr>
          <p:cNvPr id="4" name="Rectangle 3">
            <a:extLst>
              <a:ext uri="{FF2B5EF4-FFF2-40B4-BE49-F238E27FC236}">
                <a16:creationId xmlns:a16="http://schemas.microsoft.com/office/drawing/2014/main" id="{E4E259B7-F8E9-440C-8264-B18E30F7D9C5}"/>
              </a:ext>
            </a:extLst>
          </p:cNvPr>
          <p:cNvSpPr/>
          <p:nvPr/>
        </p:nvSpPr>
        <p:spPr>
          <a:xfrm>
            <a:off x="10121155" y="6684535"/>
            <a:ext cx="2070845" cy="4572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D989C2A-D832-4A52-8755-A186568719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2385" y="137389"/>
            <a:ext cx="694439" cy="348946"/>
          </a:xfrm>
          <a:prstGeom prst="rect">
            <a:avLst/>
          </a:prstGeom>
        </p:spPr>
      </p:pic>
    </p:spTree>
    <p:extLst>
      <p:ext uri="{BB962C8B-B14F-4D97-AF65-F5344CB8AC3E}">
        <p14:creationId xmlns:p14="http://schemas.microsoft.com/office/powerpoint/2010/main" val="936595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DB79E1-937A-4CC1-826A-E8FDFE2116E0}"/>
              </a:ext>
            </a:extLst>
          </p:cNvPr>
          <p:cNvSpPr txBox="1"/>
          <p:nvPr/>
        </p:nvSpPr>
        <p:spPr>
          <a:xfrm>
            <a:off x="3980329" y="242047"/>
            <a:ext cx="4903695" cy="646331"/>
          </a:xfrm>
          <a:prstGeom prst="rect">
            <a:avLst/>
          </a:prstGeom>
          <a:noFill/>
        </p:spPr>
        <p:txBody>
          <a:bodyPr wrap="square" rtlCol="0">
            <a:spAutoFit/>
          </a:bodyPr>
          <a:lstStyle/>
          <a:p>
            <a:r>
              <a:rPr lang="en-US" sz="3600" b="1" dirty="0">
                <a:solidFill>
                  <a:schemeClr val="accent1">
                    <a:lumMod val="50000"/>
                  </a:schemeClr>
                </a:solidFill>
                <a:latin typeface="Algerian" panose="04020705040A02060702" pitchFamily="82" charset="0"/>
              </a:rPr>
              <a:t>ENERGY EFFICIENT</a:t>
            </a:r>
          </a:p>
        </p:txBody>
      </p:sp>
      <p:sp>
        <p:nvSpPr>
          <p:cNvPr id="10" name="Rectangle 9">
            <a:extLst>
              <a:ext uri="{FF2B5EF4-FFF2-40B4-BE49-F238E27FC236}">
                <a16:creationId xmlns:a16="http://schemas.microsoft.com/office/drawing/2014/main" id="{C115A916-BEB8-4A35-84C9-29A0655518E9}"/>
              </a:ext>
            </a:extLst>
          </p:cNvPr>
          <p:cNvSpPr/>
          <p:nvPr/>
        </p:nvSpPr>
        <p:spPr>
          <a:xfrm>
            <a:off x="133630" y="0"/>
            <a:ext cx="80682"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21A68C-22E8-49AB-8BCB-768CF8B8BE94}"/>
              </a:ext>
            </a:extLst>
          </p:cNvPr>
          <p:cNvSpPr/>
          <p:nvPr/>
        </p:nvSpPr>
        <p:spPr>
          <a:xfrm>
            <a:off x="267259" y="0"/>
            <a:ext cx="80682"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D0FAE25-D21E-4604-8328-75424844426C}"/>
              </a:ext>
            </a:extLst>
          </p:cNvPr>
          <p:cNvSpPr txBox="1"/>
          <p:nvPr/>
        </p:nvSpPr>
        <p:spPr>
          <a:xfrm>
            <a:off x="5253317" y="2660431"/>
            <a:ext cx="2357717" cy="2585323"/>
          </a:xfrm>
          <a:prstGeom prst="rect">
            <a:avLst/>
          </a:prstGeom>
          <a:noFill/>
        </p:spPr>
        <p:txBody>
          <a:bodyPr wrap="square" rtlCol="0">
            <a:spAutoFit/>
          </a:bodyPr>
          <a:lstStyle/>
          <a:p>
            <a:pPr marL="285750" indent="-285750">
              <a:buFont typeface="Wingdings" panose="05000000000000000000" pitchFamily="2" charset="2"/>
              <a:buChar char="Ø"/>
            </a:pPr>
            <a:r>
              <a:rPr lang="en-US" b="1" dirty="0">
                <a:solidFill>
                  <a:srgbClr val="002060"/>
                </a:solidFill>
              </a:rPr>
              <a:t>EGB BOILER</a:t>
            </a:r>
          </a:p>
          <a:p>
            <a:pPr marL="342900" indent="-342900">
              <a:buFont typeface="Wingdings" panose="05000000000000000000" pitchFamily="2" charset="2"/>
              <a:buChar char="Ø"/>
            </a:pPr>
            <a:endParaRPr lang="en-US" b="1" dirty="0">
              <a:solidFill>
                <a:srgbClr val="002060"/>
              </a:solidFill>
            </a:endParaRPr>
          </a:p>
          <a:p>
            <a:pPr marL="285750" indent="-285750">
              <a:buFont typeface="Wingdings" panose="05000000000000000000" pitchFamily="2" charset="2"/>
              <a:buChar char="Ø"/>
            </a:pPr>
            <a:r>
              <a:rPr lang="en-US" b="1" dirty="0">
                <a:solidFill>
                  <a:srgbClr val="002060"/>
                </a:solidFill>
              </a:rPr>
              <a:t>ROOF TOP SOLAR</a:t>
            </a:r>
          </a:p>
          <a:p>
            <a:pPr marL="285750" indent="-285750">
              <a:buFont typeface="Wingdings" panose="05000000000000000000" pitchFamily="2" charset="2"/>
              <a:buChar char="Ø"/>
            </a:pPr>
            <a:endParaRPr lang="en-US" b="1" dirty="0">
              <a:solidFill>
                <a:srgbClr val="002060"/>
              </a:solidFill>
            </a:endParaRPr>
          </a:p>
          <a:p>
            <a:pPr marL="285750" indent="-285750">
              <a:buFont typeface="Wingdings" panose="05000000000000000000" pitchFamily="2" charset="2"/>
              <a:buChar char="Ø"/>
            </a:pPr>
            <a:r>
              <a:rPr lang="en-US" b="1" dirty="0">
                <a:solidFill>
                  <a:srgbClr val="002060"/>
                </a:solidFill>
              </a:rPr>
              <a:t>SERVO MOTOR</a:t>
            </a:r>
          </a:p>
          <a:p>
            <a:pPr marL="285750" indent="-285750">
              <a:buFont typeface="Wingdings" panose="05000000000000000000" pitchFamily="2" charset="2"/>
              <a:buChar char="Ø"/>
            </a:pPr>
            <a:endParaRPr lang="en-US" b="1" dirty="0">
              <a:solidFill>
                <a:srgbClr val="002060"/>
              </a:solidFill>
            </a:endParaRPr>
          </a:p>
          <a:p>
            <a:pPr marL="285750" indent="-285750">
              <a:buFont typeface="Wingdings" panose="05000000000000000000" pitchFamily="2" charset="2"/>
              <a:buChar char="Ø"/>
            </a:pPr>
            <a:r>
              <a:rPr lang="en-US" b="1" dirty="0">
                <a:solidFill>
                  <a:srgbClr val="002060"/>
                </a:solidFill>
              </a:rPr>
              <a:t>CHILLER</a:t>
            </a:r>
          </a:p>
          <a:p>
            <a:pPr marL="285750" indent="-285750">
              <a:buFont typeface="Wingdings" panose="05000000000000000000" pitchFamily="2" charset="2"/>
              <a:buChar char="Ø"/>
            </a:pPr>
            <a:endParaRPr lang="en-US" b="1" dirty="0">
              <a:solidFill>
                <a:srgbClr val="002060"/>
              </a:solidFill>
            </a:endParaRPr>
          </a:p>
          <a:p>
            <a:pPr marL="285750" indent="-285750">
              <a:buFont typeface="Wingdings" panose="05000000000000000000" pitchFamily="2" charset="2"/>
              <a:buChar char="Ø"/>
            </a:pPr>
            <a:r>
              <a:rPr lang="en-US" b="1" dirty="0">
                <a:solidFill>
                  <a:srgbClr val="002060"/>
                </a:solidFill>
              </a:rPr>
              <a:t>GAS GENERATOR</a:t>
            </a:r>
          </a:p>
        </p:txBody>
      </p:sp>
      <p:pic>
        <p:nvPicPr>
          <p:cNvPr id="13" name="Picture 12">
            <a:extLst>
              <a:ext uri="{FF2B5EF4-FFF2-40B4-BE49-F238E27FC236}">
                <a16:creationId xmlns:a16="http://schemas.microsoft.com/office/drawing/2014/main" id="{40B0F883-1433-4CBB-AE5C-F7D677EB08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1453" y="2573122"/>
            <a:ext cx="518854" cy="518854"/>
          </a:xfrm>
          <a:prstGeom prst="rect">
            <a:avLst/>
          </a:prstGeom>
        </p:spPr>
      </p:pic>
      <p:pic>
        <p:nvPicPr>
          <p:cNvPr id="15" name="Picture 14">
            <a:extLst>
              <a:ext uri="{FF2B5EF4-FFF2-40B4-BE49-F238E27FC236}">
                <a16:creationId xmlns:a16="http://schemas.microsoft.com/office/drawing/2014/main" id="{02C42601-A32F-43B9-90B9-24EBA818C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3570" y="2933247"/>
            <a:ext cx="651850" cy="651850"/>
          </a:xfrm>
          <a:prstGeom prst="rect">
            <a:avLst/>
          </a:prstGeom>
        </p:spPr>
      </p:pic>
      <p:pic>
        <p:nvPicPr>
          <p:cNvPr id="19" name="Picture 18">
            <a:extLst>
              <a:ext uri="{FF2B5EF4-FFF2-40B4-BE49-F238E27FC236}">
                <a16:creationId xmlns:a16="http://schemas.microsoft.com/office/drawing/2014/main" id="{93D4F75D-3455-428C-9D39-1BA57DF6BB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9137" y="3518988"/>
            <a:ext cx="494074" cy="494074"/>
          </a:xfrm>
          <a:prstGeom prst="rect">
            <a:avLst/>
          </a:prstGeom>
        </p:spPr>
      </p:pic>
      <p:pic>
        <p:nvPicPr>
          <p:cNvPr id="21" name="Picture 20">
            <a:extLst>
              <a:ext uri="{FF2B5EF4-FFF2-40B4-BE49-F238E27FC236}">
                <a16:creationId xmlns:a16="http://schemas.microsoft.com/office/drawing/2014/main" id="{E6527D10-80F8-4049-95E6-4ED95437CE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6267" y="4642770"/>
            <a:ext cx="494075" cy="494075"/>
          </a:xfrm>
          <a:prstGeom prst="rect">
            <a:avLst/>
          </a:prstGeom>
        </p:spPr>
      </p:pic>
      <p:pic>
        <p:nvPicPr>
          <p:cNvPr id="27" name="Picture 26">
            <a:extLst>
              <a:ext uri="{FF2B5EF4-FFF2-40B4-BE49-F238E27FC236}">
                <a16:creationId xmlns:a16="http://schemas.microsoft.com/office/drawing/2014/main" id="{F6C8456B-5219-4A9A-81A3-66C0D0B8DF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flipV="1">
            <a:off x="4312113" y="4170838"/>
            <a:ext cx="409328" cy="409328"/>
          </a:xfrm>
          <a:prstGeom prst="rect">
            <a:avLst/>
          </a:prstGeom>
        </p:spPr>
      </p:pic>
      <p:pic>
        <p:nvPicPr>
          <p:cNvPr id="12" name="Picture 11">
            <a:extLst>
              <a:ext uri="{FF2B5EF4-FFF2-40B4-BE49-F238E27FC236}">
                <a16:creationId xmlns:a16="http://schemas.microsoft.com/office/drawing/2014/main" id="{DB47EEA2-0023-4D0E-B473-9DFCAB195D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22385" y="137389"/>
            <a:ext cx="694439" cy="348946"/>
          </a:xfrm>
          <a:prstGeom prst="rect">
            <a:avLst/>
          </a:prstGeom>
        </p:spPr>
      </p:pic>
      <p:pic>
        <p:nvPicPr>
          <p:cNvPr id="14" name="Picture 13">
            <a:extLst>
              <a:ext uri="{FF2B5EF4-FFF2-40B4-BE49-F238E27FC236}">
                <a16:creationId xmlns:a16="http://schemas.microsoft.com/office/drawing/2014/main" id="{E130813F-58DB-4ED0-8EA0-8F77433DF803}"/>
              </a:ext>
            </a:extLst>
          </p:cNvPr>
          <p:cNvPicPr>
            <a:picLocks noChangeAspect="1"/>
          </p:cNvPicPr>
          <p:nvPr/>
        </p:nvPicPr>
        <p:blipFill>
          <a:blip r:embed="rId8"/>
          <a:stretch>
            <a:fillRect/>
          </a:stretch>
        </p:blipFill>
        <p:spPr>
          <a:xfrm rot="10800000">
            <a:off x="11979122" y="4871558"/>
            <a:ext cx="45719" cy="1986441"/>
          </a:xfrm>
          <a:prstGeom prst="rect">
            <a:avLst/>
          </a:prstGeom>
        </p:spPr>
      </p:pic>
      <p:sp>
        <p:nvSpPr>
          <p:cNvPr id="16" name="Rectangle 15">
            <a:extLst>
              <a:ext uri="{FF2B5EF4-FFF2-40B4-BE49-F238E27FC236}">
                <a16:creationId xmlns:a16="http://schemas.microsoft.com/office/drawing/2014/main" id="{66E7265D-F123-416D-B6F6-53972465F0DD}"/>
              </a:ext>
            </a:extLst>
          </p:cNvPr>
          <p:cNvSpPr/>
          <p:nvPr/>
        </p:nvSpPr>
        <p:spPr>
          <a:xfrm flipV="1">
            <a:off x="9771528" y="6712951"/>
            <a:ext cx="2420471"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4149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4193CB-7A2A-42FE-BC33-1F919EB9264C}"/>
              </a:ext>
            </a:extLst>
          </p:cNvPr>
          <p:cNvSpPr txBox="1"/>
          <p:nvPr/>
        </p:nvSpPr>
        <p:spPr>
          <a:xfrm>
            <a:off x="5018303" y="97522"/>
            <a:ext cx="2511784" cy="646331"/>
          </a:xfrm>
          <a:prstGeom prst="rect">
            <a:avLst/>
          </a:prstGeom>
          <a:noFill/>
        </p:spPr>
        <p:txBody>
          <a:bodyPr wrap="square" rtlCol="0">
            <a:spAutoFit/>
          </a:bodyPr>
          <a:lstStyle/>
          <a:p>
            <a:r>
              <a:rPr lang="en-US" sz="3600" b="1" dirty="0">
                <a:solidFill>
                  <a:schemeClr val="accent1">
                    <a:lumMod val="50000"/>
                  </a:schemeClr>
                </a:solidFill>
                <a:latin typeface="Algerian" panose="04020705040A02060702" pitchFamily="82" charset="0"/>
              </a:rPr>
              <a:t>CONTACTS</a:t>
            </a:r>
          </a:p>
        </p:txBody>
      </p:sp>
      <p:sp>
        <p:nvSpPr>
          <p:cNvPr id="34" name="TextBox 33">
            <a:extLst>
              <a:ext uri="{FF2B5EF4-FFF2-40B4-BE49-F238E27FC236}">
                <a16:creationId xmlns:a16="http://schemas.microsoft.com/office/drawing/2014/main" id="{FAC88A83-ACB1-4D3B-9740-55356693C26A}"/>
              </a:ext>
            </a:extLst>
          </p:cNvPr>
          <p:cNvSpPr txBox="1"/>
          <p:nvPr/>
        </p:nvSpPr>
        <p:spPr>
          <a:xfrm>
            <a:off x="3798834" y="1247089"/>
            <a:ext cx="5112124" cy="369332"/>
          </a:xfrm>
          <a:prstGeom prst="rect">
            <a:avLst/>
          </a:prstGeom>
          <a:noFill/>
        </p:spPr>
        <p:txBody>
          <a:bodyPr wrap="square" rtlCol="0">
            <a:spAutoFit/>
          </a:bodyPr>
          <a:lstStyle/>
          <a:p>
            <a:r>
              <a:rPr lang="en-US" b="1" dirty="0">
                <a:solidFill>
                  <a:srgbClr val="002060"/>
                </a:solidFill>
              </a:rPr>
              <a:t>Feel free to reach out to us for further information!</a:t>
            </a:r>
          </a:p>
        </p:txBody>
      </p:sp>
      <p:sp>
        <p:nvSpPr>
          <p:cNvPr id="35" name="TextBox 34">
            <a:extLst>
              <a:ext uri="{FF2B5EF4-FFF2-40B4-BE49-F238E27FC236}">
                <a16:creationId xmlns:a16="http://schemas.microsoft.com/office/drawing/2014/main" id="{79075349-DE10-45F0-914B-AE16CA3BCC32}"/>
              </a:ext>
            </a:extLst>
          </p:cNvPr>
          <p:cNvSpPr txBox="1"/>
          <p:nvPr/>
        </p:nvSpPr>
        <p:spPr>
          <a:xfrm>
            <a:off x="4722734" y="854913"/>
            <a:ext cx="3102923" cy="461665"/>
          </a:xfrm>
          <a:prstGeom prst="rect">
            <a:avLst/>
          </a:prstGeom>
          <a:noFill/>
        </p:spPr>
        <p:txBody>
          <a:bodyPr wrap="square" rtlCol="0">
            <a:spAutoFit/>
          </a:bodyPr>
          <a:lstStyle/>
          <a:p>
            <a:r>
              <a:rPr lang="en-US" sz="2400" b="1" dirty="0">
                <a:solidFill>
                  <a:srgbClr val="7030A0"/>
                </a:solidFill>
                <a:latin typeface="Arial Black" panose="020B0A04020102020204" pitchFamily="34" charset="0"/>
              </a:rPr>
              <a:t>Connect with Us!</a:t>
            </a:r>
            <a:endParaRPr lang="en-US" sz="2400" dirty="0">
              <a:solidFill>
                <a:srgbClr val="7030A0"/>
              </a:solidFill>
              <a:latin typeface="Arial Black" panose="020B0A04020102020204" pitchFamily="34" charset="0"/>
            </a:endParaRPr>
          </a:p>
        </p:txBody>
      </p:sp>
      <p:sp>
        <p:nvSpPr>
          <p:cNvPr id="23" name="Rectangle 22">
            <a:extLst>
              <a:ext uri="{FF2B5EF4-FFF2-40B4-BE49-F238E27FC236}">
                <a16:creationId xmlns:a16="http://schemas.microsoft.com/office/drawing/2014/main" id="{5B7951ED-AC64-4E26-A75D-0856C667EFDF}"/>
              </a:ext>
            </a:extLst>
          </p:cNvPr>
          <p:cNvSpPr/>
          <p:nvPr/>
        </p:nvSpPr>
        <p:spPr>
          <a:xfrm>
            <a:off x="89430" y="0"/>
            <a:ext cx="80682"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F3C6177-2407-4F00-8E84-4BDD4B6AD193}"/>
              </a:ext>
            </a:extLst>
          </p:cNvPr>
          <p:cNvSpPr/>
          <p:nvPr/>
        </p:nvSpPr>
        <p:spPr>
          <a:xfrm>
            <a:off x="224740" y="0"/>
            <a:ext cx="80682"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Rectangle: Diagonal Corners Rounded 2">
            <a:extLst>
              <a:ext uri="{FF2B5EF4-FFF2-40B4-BE49-F238E27FC236}">
                <a16:creationId xmlns:a16="http://schemas.microsoft.com/office/drawing/2014/main" id="{4171FC7E-D7EB-484E-AC92-2D4112BB0CF4}"/>
              </a:ext>
            </a:extLst>
          </p:cNvPr>
          <p:cNvSpPr/>
          <p:nvPr/>
        </p:nvSpPr>
        <p:spPr>
          <a:xfrm>
            <a:off x="6804889" y="4182753"/>
            <a:ext cx="3815992" cy="2462037"/>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Rectangle: Diagonal Corners Rounded 28">
            <a:extLst>
              <a:ext uri="{FF2B5EF4-FFF2-40B4-BE49-F238E27FC236}">
                <a16:creationId xmlns:a16="http://schemas.microsoft.com/office/drawing/2014/main" id="{53E5844F-1B5E-4005-BEB1-1E616B9410ED}"/>
              </a:ext>
            </a:extLst>
          </p:cNvPr>
          <p:cNvSpPr/>
          <p:nvPr/>
        </p:nvSpPr>
        <p:spPr>
          <a:xfrm>
            <a:off x="7825657" y="1778793"/>
            <a:ext cx="3815992" cy="2308324"/>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DE1A08D3-555C-48F0-AF4F-32D69A55B34C}"/>
              </a:ext>
            </a:extLst>
          </p:cNvPr>
          <p:cNvSpPr txBox="1"/>
          <p:nvPr/>
        </p:nvSpPr>
        <p:spPr>
          <a:xfrm>
            <a:off x="8122198" y="1826611"/>
            <a:ext cx="3487271" cy="2308324"/>
          </a:xfrm>
          <a:prstGeom prst="rect">
            <a:avLst/>
          </a:prstGeom>
          <a:noFill/>
        </p:spPr>
        <p:txBody>
          <a:bodyPr wrap="square" rtlCol="0">
            <a:spAutoFit/>
          </a:bodyPr>
          <a:lstStyle/>
          <a:p>
            <a:r>
              <a:rPr lang="en-US" b="1" dirty="0">
                <a:solidFill>
                  <a:srgbClr val="002060"/>
                </a:solidFill>
              </a:rPr>
              <a:t>Bank Details </a:t>
            </a:r>
          </a:p>
          <a:p>
            <a:endParaRPr lang="en-US" b="1" dirty="0">
              <a:solidFill>
                <a:srgbClr val="002060"/>
              </a:solidFill>
            </a:endParaRPr>
          </a:p>
          <a:p>
            <a:r>
              <a:rPr lang="en-US" b="1" dirty="0">
                <a:solidFill>
                  <a:srgbClr val="002060"/>
                </a:solidFill>
              </a:rPr>
              <a:t>Mercantile Bank Ltd. </a:t>
            </a:r>
          </a:p>
          <a:p>
            <a:r>
              <a:rPr lang="en-US" dirty="0">
                <a:solidFill>
                  <a:srgbClr val="002060"/>
                </a:solidFill>
              </a:rPr>
              <a:t>Gulshan Branch,106 Gulshan Avenue. Dhaka 1212, Bangladesh. </a:t>
            </a:r>
          </a:p>
          <a:p>
            <a:r>
              <a:rPr lang="en-US" dirty="0">
                <a:solidFill>
                  <a:srgbClr val="002060"/>
                </a:solidFill>
              </a:rPr>
              <a:t>Phone #+880-028835276</a:t>
            </a:r>
          </a:p>
          <a:p>
            <a:r>
              <a:rPr lang="en-US" dirty="0">
                <a:solidFill>
                  <a:srgbClr val="002060"/>
                </a:solidFill>
              </a:rPr>
              <a:t>Fax # +880-02-8835614. </a:t>
            </a:r>
          </a:p>
          <a:p>
            <a:r>
              <a:rPr lang="en-US" dirty="0">
                <a:solidFill>
                  <a:srgbClr val="002060"/>
                </a:solidFill>
              </a:rPr>
              <a:t>SWIFT: MBLBBDDH019</a:t>
            </a:r>
          </a:p>
        </p:txBody>
      </p:sp>
      <p:pic>
        <p:nvPicPr>
          <p:cNvPr id="31" name="Graphic 30" descr="Bank">
            <a:extLst>
              <a:ext uri="{FF2B5EF4-FFF2-40B4-BE49-F238E27FC236}">
                <a16:creationId xmlns:a16="http://schemas.microsoft.com/office/drawing/2014/main" id="{EAB1D2AC-3B15-4570-BCC6-D04A2CEA0B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24903" y="1836670"/>
            <a:ext cx="378275" cy="378275"/>
          </a:xfrm>
          <a:prstGeom prst="rect">
            <a:avLst/>
          </a:prstGeom>
        </p:spPr>
      </p:pic>
      <p:sp>
        <p:nvSpPr>
          <p:cNvPr id="5" name="TextBox 4">
            <a:extLst>
              <a:ext uri="{FF2B5EF4-FFF2-40B4-BE49-F238E27FC236}">
                <a16:creationId xmlns:a16="http://schemas.microsoft.com/office/drawing/2014/main" id="{3CAD906E-9B5F-4335-AEE3-066C902C3552}"/>
              </a:ext>
            </a:extLst>
          </p:cNvPr>
          <p:cNvSpPr txBox="1"/>
          <p:nvPr/>
        </p:nvSpPr>
        <p:spPr>
          <a:xfrm>
            <a:off x="7114855" y="4370027"/>
            <a:ext cx="3893803" cy="923330"/>
          </a:xfrm>
          <a:prstGeom prst="rect">
            <a:avLst/>
          </a:prstGeom>
          <a:noFill/>
        </p:spPr>
        <p:txBody>
          <a:bodyPr wrap="square" rtlCol="0">
            <a:spAutoFit/>
          </a:bodyPr>
          <a:lstStyle/>
          <a:p>
            <a:r>
              <a:rPr lang="en-US" b="1" dirty="0">
                <a:solidFill>
                  <a:srgbClr val="002060"/>
                </a:solidFill>
              </a:rPr>
              <a:t>Corporate Office </a:t>
            </a:r>
          </a:p>
          <a:p>
            <a:r>
              <a:rPr lang="en-US" dirty="0">
                <a:solidFill>
                  <a:srgbClr val="002060"/>
                </a:solidFill>
              </a:rPr>
              <a:t>House :488 (1</a:t>
            </a:r>
            <a:r>
              <a:rPr lang="en-US" baseline="30000" dirty="0">
                <a:solidFill>
                  <a:srgbClr val="002060"/>
                </a:solidFill>
              </a:rPr>
              <a:t>st</a:t>
            </a:r>
            <a:r>
              <a:rPr lang="en-US" dirty="0">
                <a:solidFill>
                  <a:srgbClr val="002060"/>
                </a:solidFill>
              </a:rPr>
              <a:t> &amp; 2</a:t>
            </a:r>
            <a:r>
              <a:rPr lang="en-US" baseline="30000" dirty="0">
                <a:solidFill>
                  <a:srgbClr val="002060"/>
                </a:solidFill>
              </a:rPr>
              <a:t>nd</a:t>
            </a:r>
            <a:r>
              <a:rPr lang="en-US" dirty="0">
                <a:solidFill>
                  <a:srgbClr val="002060"/>
                </a:solidFill>
              </a:rPr>
              <a:t> Floor),Road : 8, Baridhara DOHS ,Dhaka-1206.</a:t>
            </a:r>
          </a:p>
        </p:txBody>
      </p:sp>
      <p:pic>
        <p:nvPicPr>
          <p:cNvPr id="32" name="Graphic 31" descr="House">
            <a:extLst>
              <a:ext uri="{FF2B5EF4-FFF2-40B4-BE49-F238E27FC236}">
                <a16:creationId xmlns:a16="http://schemas.microsoft.com/office/drawing/2014/main" id="{CD4A40E2-3411-4028-B2B5-40920807A9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77393" y="4321283"/>
            <a:ext cx="384828" cy="384828"/>
          </a:xfrm>
          <a:prstGeom prst="rect">
            <a:avLst/>
          </a:prstGeom>
        </p:spPr>
      </p:pic>
      <p:sp>
        <p:nvSpPr>
          <p:cNvPr id="6" name="TextBox 5">
            <a:extLst>
              <a:ext uri="{FF2B5EF4-FFF2-40B4-BE49-F238E27FC236}">
                <a16:creationId xmlns:a16="http://schemas.microsoft.com/office/drawing/2014/main" id="{9FF4B784-BCCD-4F68-BDC3-A850533C0D87}"/>
              </a:ext>
            </a:extLst>
          </p:cNvPr>
          <p:cNvSpPr txBox="1"/>
          <p:nvPr/>
        </p:nvSpPr>
        <p:spPr>
          <a:xfrm>
            <a:off x="7114856" y="5590446"/>
            <a:ext cx="3709902" cy="923330"/>
          </a:xfrm>
          <a:prstGeom prst="rect">
            <a:avLst/>
          </a:prstGeom>
          <a:noFill/>
        </p:spPr>
        <p:txBody>
          <a:bodyPr wrap="square" rtlCol="0">
            <a:spAutoFit/>
          </a:bodyPr>
          <a:lstStyle/>
          <a:p>
            <a:r>
              <a:rPr lang="en-US" b="1" dirty="0">
                <a:solidFill>
                  <a:srgbClr val="002060"/>
                </a:solidFill>
              </a:rPr>
              <a:t>Factory Office</a:t>
            </a:r>
          </a:p>
          <a:p>
            <a:r>
              <a:rPr lang="en-US" dirty="0">
                <a:solidFill>
                  <a:srgbClr val="002060"/>
                </a:solidFill>
              </a:rPr>
              <a:t>Baraider Chala, Sreepur,Gazipur, Bangladesh. </a:t>
            </a:r>
          </a:p>
        </p:txBody>
      </p:sp>
      <p:pic>
        <p:nvPicPr>
          <p:cNvPr id="33" name="Graphic 32" descr="Factory">
            <a:extLst>
              <a:ext uri="{FF2B5EF4-FFF2-40B4-BE49-F238E27FC236}">
                <a16:creationId xmlns:a16="http://schemas.microsoft.com/office/drawing/2014/main" id="{6A773188-7CEB-4F41-8002-A64F1A819D7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26130" y="5539042"/>
            <a:ext cx="384828" cy="384828"/>
          </a:xfrm>
          <a:prstGeom prst="rect">
            <a:avLst/>
          </a:prstGeom>
        </p:spPr>
      </p:pic>
      <p:sp>
        <p:nvSpPr>
          <p:cNvPr id="36" name="Rectangle: Diagonal Corners Rounded 35">
            <a:extLst>
              <a:ext uri="{FF2B5EF4-FFF2-40B4-BE49-F238E27FC236}">
                <a16:creationId xmlns:a16="http://schemas.microsoft.com/office/drawing/2014/main" id="{A35DFAE6-FC86-4D96-A5E7-5DC518DD8A1E}"/>
              </a:ext>
            </a:extLst>
          </p:cNvPr>
          <p:cNvSpPr/>
          <p:nvPr/>
        </p:nvSpPr>
        <p:spPr>
          <a:xfrm>
            <a:off x="886047" y="1955413"/>
            <a:ext cx="3815992" cy="2308324"/>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ectangle: Diagonal Corners Rounded 36">
            <a:extLst>
              <a:ext uri="{FF2B5EF4-FFF2-40B4-BE49-F238E27FC236}">
                <a16:creationId xmlns:a16="http://schemas.microsoft.com/office/drawing/2014/main" id="{F9DF4166-52E9-4AFB-A704-AED69E4D8F04}"/>
              </a:ext>
            </a:extLst>
          </p:cNvPr>
          <p:cNvSpPr/>
          <p:nvPr/>
        </p:nvSpPr>
        <p:spPr>
          <a:xfrm>
            <a:off x="2112905" y="4371419"/>
            <a:ext cx="3815992" cy="2308324"/>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8" name="TextBox 37">
            <a:extLst>
              <a:ext uri="{FF2B5EF4-FFF2-40B4-BE49-F238E27FC236}">
                <a16:creationId xmlns:a16="http://schemas.microsoft.com/office/drawing/2014/main" id="{0B8400A6-12F0-4083-814A-8155FE928C73}"/>
              </a:ext>
            </a:extLst>
          </p:cNvPr>
          <p:cNvSpPr txBox="1"/>
          <p:nvPr/>
        </p:nvSpPr>
        <p:spPr>
          <a:xfrm>
            <a:off x="1214582" y="2252168"/>
            <a:ext cx="3575314" cy="1477328"/>
          </a:xfrm>
          <a:prstGeom prst="rect">
            <a:avLst/>
          </a:prstGeom>
          <a:noFill/>
        </p:spPr>
        <p:txBody>
          <a:bodyPr wrap="square" rtlCol="0">
            <a:spAutoFit/>
          </a:bodyPr>
          <a:lstStyle/>
          <a:p>
            <a:r>
              <a:rPr lang="en-US" dirty="0">
                <a:solidFill>
                  <a:srgbClr val="002060"/>
                </a:solidFill>
              </a:rPr>
              <a:t>Name: </a:t>
            </a:r>
            <a:r>
              <a:rPr lang="en-US" b="1" dirty="0">
                <a:solidFill>
                  <a:srgbClr val="002060"/>
                </a:solidFill>
              </a:rPr>
              <a:t>Golam Mostofa</a:t>
            </a:r>
          </a:p>
          <a:p>
            <a:r>
              <a:rPr lang="en-US" dirty="0">
                <a:solidFill>
                  <a:srgbClr val="002060"/>
                </a:solidFill>
              </a:rPr>
              <a:t>Managing Director</a:t>
            </a:r>
          </a:p>
          <a:p>
            <a:endParaRPr lang="en-US" dirty="0">
              <a:solidFill>
                <a:srgbClr val="002060"/>
              </a:solidFill>
            </a:endParaRPr>
          </a:p>
          <a:p>
            <a:r>
              <a:rPr lang="en-US" dirty="0">
                <a:solidFill>
                  <a:srgbClr val="002060"/>
                </a:solidFill>
              </a:rPr>
              <a:t>Cell : </a:t>
            </a:r>
            <a:r>
              <a:rPr lang="en-US" b="1" dirty="0">
                <a:solidFill>
                  <a:srgbClr val="002060"/>
                </a:solidFill>
              </a:rPr>
              <a:t>+880 1929913111</a:t>
            </a:r>
          </a:p>
          <a:p>
            <a:r>
              <a:rPr lang="en-US" dirty="0">
                <a:solidFill>
                  <a:srgbClr val="002060"/>
                </a:solidFill>
              </a:rPr>
              <a:t>E-mail: </a:t>
            </a:r>
            <a:r>
              <a:rPr lang="en-US" b="1" dirty="0">
                <a:solidFill>
                  <a:srgbClr val="002060"/>
                </a:solidFill>
              </a:rPr>
              <a:t>mostofa@mnrgroupbd.com</a:t>
            </a:r>
          </a:p>
        </p:txBody>
      </p:sp>
      <p:pic>
        <p:nvPicPr>
          <p:cNvPr id="39" name="Graphic 38" descr="Office worker">
            <a:extLst>
              <a:ext uri="{FF2B5EF4-FFF2-40B4-BE49-F238E27FC236}">
                <a16:creationId xmlns:a16="http://schemas.microsoft.com/office/drawing/2014/main" id="{7EF1C098-0963-404F-96C7-1E04A0D909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05735" y="1916422"/>
            <a:ext cx="456127" cy="456127"/>
          </a:xfrm>
          <a:prstGeom prst="rect">
            <a:avLst/>
          </a:prstGeom>
        </p:spPr>
      </p:pic>
      <p:pic>
        <p:nvPicPr>
          <p:cNvPr id="40" name="Graphic 39" descr="Receiver">
            <a:extLst>
              <a:ext uri="{FF2B5EF4-FFF2-40B4-BE49-F238E27FC236}">
                <a16:creationId xmlns:a16="http://schemas.microsoft.com/office/drawing/2014/main" id="{9E05E428-5C5C-4359-9152-E8D435D0993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8413" y="3061584"/>
            <a:ext cx="278383" cy="278383"/>
          </a:xfrm>
          <a:prstGeom prst="rect">
            <a:avLst/>
          </a:prstGeom>
        </p:spPr>
      </p:pic>
      <p:pic>
        <p:nvPicPr>
          <p:cNvPr id="44" name="Graphic 43" descr="Envelope">
            <a:extLst>
              <a:ext uri="{FF2B5EF4-FFF2-40B4-BE49-F238E27FC236}">
                <a16:creationId xmlns:a16="http://schemas.microsoft.com/office/drawing/2014/main" id="{39E42343-F99F-42B4-A3B5-88ECBBC7360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87533" y="3409757"/>
            <a:ext cx="278383" cy="278383"/>
          </a:xfrm>
          <a:prstGeom prst="rect">
            <a:avLst/>
          </a:prstGeom>
        </p:spPr>
      </p:pic>
      <p:sp>
        <p:nvSpPr>
          <p:cNvPr id="7" name="TextBox 6">
            <a:extLst>
              <a:ext uri="{FF2B5EF4-FFF2-40B4-BE49-F238E27FC236}">
                <a16:creationId xmlns:a16="http://schemas.microsoft.com/office/drawing/2014/main" id="{A99C9392-1741-4E79-A0C6-990F7309FFD8}"/>
              </a:ext>
            </a:extLst>
          </p:cNvPr>
          <p:cNvSpPr txBox="1"/>
          <p:nvPr/>
        </p:nvSpPr>
        <p:spPr>
          <a:xfrm>
            <a:off x="2484966" y="4992792"/>
            <a:ext cx="3575314" cy="1477328"/>
          </a:xfrm>
          <a:prstGeom prst="rect">
            <a:avLst/>
          </a:prstGeom>
          <a:noFill/>
        </p:spPr>
        <p:txBody>
          <a:bodyPr wrap="square" rtlCol="0">
            <a:spAutoFit/>
          </a:bodyPr>
          <a:lstStyle/>
          <a:p>
            <a:r>
              <a:rPr lang="en-US" dirty="0">
                <a:solidFill>
                  <a:srgbClr val="002060"/>
                </a:solidFill>
              </a:rPr>
              <a:t>Name: </a:t>
            </a:r>
            <a:r>
              <a:rPr lang="en-US" b="1" dirty="0">
                <a:solidFill>
                  <a:srgbClr val="002060"/>
                </a:solidFill>
              </a:rPr>
              <a:t>Md . Rafiqul Islam</a:t>
            </a:r>
          </a:p>
          <a:p>
            <a:r>
              <a:rPr lang="en-US" dirty="0">
                <a:solidFill>
                  <a:srgbClr val="002060"/>
                </a:solidFill>
              </a:rPr>
              <a:t>General Manager </a:t>
            </a:r>
          </a:p>
          <a:p>
            <a:r>
              <a:rPr lang="en-US" dirty="0">
                <a:solidFill>
                  <a:srgbClr val="002060"/>
                </a:solidFill>
              </a:rPr>
              <a:t>(Marketing &amp; Merchandising)</a:t>
            </a:r>
          </a:p>
          <a:p>
            <a:r>
              <a:rPr lang="en-US" dirty="0">
                <a:solidFill>
                  <a:srgbClr val="002060"/>
                </a:solidFill>
              </a:rPr>
              <a:t>Cell : </a:t>
            </a:r>
            <a:r>
              <a:rPr lang="en-US" b="1" dirty="0">
                <a:solidFill>
                  <a:srgbClr val="002060"/>
                </a:solidFill>
              </a:rPr>
              <a:t>+880 1929913150</a:t>
            </a:r>
          </a:p>
          <a:p>
            <a:r>
              <a:rPr lang="en-US" dirty="0">
                <a:solidFill>
                  <a:srgbClr val="002060"/>
                </a:solidFill>
              </a:rPr>
              <a:t>E-mail : </a:t>
            </a:r>
            <a:r>
              <a:rPr lang="en-US" b="1" dirty="0">
                <a:solidFill>
                  <a:srgbClr val="002060"/>
                </a:solidFill>
              </a:rPr>
              <a:t>rafique@mnrgroupbd.com</a:t>
            </a:r>
          </a:p>
        </p:txBody>
      </p:sp>
      <p:pic>
        <p:nvPicPr>
          <p:cNvPr id="45" name="Graphic 44" descr="Office worker">
            <a:extLst>
              <a:ext uri="{FF2B5EF4-FFF2-40B4-BE49-F238E27FC236}">
                <a16:creationId xmlns:a16="http://schemas.microsoft.com/office/drawing/2014/main" id="{EF632B5A-2941-477E-9316-FF6D7DE7FE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52548" y="4356389"/>
            <a:ext cx="456127" cy="456127"/>
          </a:xfrm>
          <a:prstGeom prst="rect">
            <a:avLst/>
          </a:prstGeom>
        </p:spPr>
      </p:pic>
      <p:pic>
        <p:nvPicPr>
          <p:cNvPr id="46" name="Graphic 45" descr="Receiver">
            <a:extLst>
              <a:ext uri="{FF2B5EF4-FFF2-40B4-BE49-F238E27FC236}">
                <a16:creationId xmlns:a16="http://schemas.microsoft.com/office/drawing/2014/main" id="{4EE95EBC-91F9-4E93-B7E3-16A0F10E4FD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35694" y="5849608"/>
            <a:ext cx="278383" cy="278383"/>
          </a:xfrm>
          <a:prstGeom prst="rect">
            <a:avLst/>
          </a:prstGeom>
        </p:spPr>
      </p:pic>
      <p:pic>
        <p:nvPicPr>
          <p:cNvPr id="53" name="Graphic 52" descr="Envelope">
            <a:extLst>
              <a:ext uri="{FF2B5EF4-FFF2-40B4-BE49-F238E27FC236}">
                <a16:creationId xmlns:a16="http://schemas.microsoft.com/office/drawing/2014/main" id="{58186322-A872-461E-BCAF-99312061643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44288" y="6127991"/>
            <a:ext cx="278383" cy="278383"/>
          </a:xfrm>
          <a:prstGeom prst="rect">
            <a:avLst/>
          </a:prstGeom>
        </p:spPr>
      </p:pic>
      <p:pic>
        <p:nvPicPr>
          <p:cNvPr id="26" name="Picture 25">
            <a:extLst>
              <a:ext uri="{FF2B5EF4-FFF2-40B4-BE49-F238E27FC236}">
                <a16:creationId xmlns:a16="http://schemas.microsoft.com/office/drawing/2014/main" id="{F7B3C709-4690-4E61-A6E8-C95CD9A36EC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395662" y="97522"/>
            <a:ext cx="694439" cy="348946"/>
          </a:xfrm>
          <a:prstGeom prst="rect">
            <a:avLst/>
          </a:prstGeom>
        </p:spPr>
      </p:pic>
      <p:pic>
        <p:nvPicPr>
          <p:cNvPr id="28" name="Picture 27">
            <a:extLst>
              <a:ext uri="{FF2B5EF4-FFF2-40B4-BE49-F238E27FC236}">
                <a16:creationId xmlns:a16="http://schemas.microsoft.com/office/drawing/2014/main" id="{1A0213BF-7DA8-4317-925E-EF3C6A583E8B}"/>
              </a:ext>
            </a:extLst>
          </p:cNvPr>
          <p:cNvPicPr>
            <a:picLocks noChangeAspect="1"/>
          </p:cNvPicPr>
          <p:nvPr/>
        </p:nvPicPr>
        <p:blipFill>
          <a:blip r:embed="rId15"/>
          <a:stretch>
            <a:fillRect/>
          </a:stretch>
        </p:blipFill>
        <p:spPr>
          <a:xfrm rot="10800000">
            <a:off x="11979122" y="4871558"/>
            <a:ext cx="45719" cy="1986441"/>
          </a:xfrm>
          <a:prstGeom prst="rect">
            <a:avLst/>
          </a:prstGeom>
        </p:spPr>
      </p:pic>
      <p:sp>
        <p:nvSpPr>
          <p:cNvPr id="30" name="Rectangle 29">
            <a:extLst>
              <a:ext uri="{FF2B5EF4-FFF2-40B4-BE49-F238E27FC236}">
                <a16:creationId xmlns:a16="http://schemas.microsoft.com/office/drawing/2014/main" id="{3FCECA01-9672-44CB-A4A5-326783C7477B}"/>
              </a:ext>
            </a:extLst>
          </p:cNvPr>
          <p:cNvSpPr/>
          <p:nvPr/>
        </p:nvSpPr>
        <p:spPr>
          <a:xfrm flipV="1">
            <a:off x="9771528" y="6712951"/>
            <a:ext cx="2420471"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762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3731CC-49C2-4AEB-ADB4-126516CBFC66}"/>
              </a:ext>
            </a:extLst>
          </p:cNvPr>
          <p:cNvSpPr/>
          <p:nvPr/>
        </p:nvSpPr>
        <p:spPr>
          <a:xfrm>
            <a:off x="149186" y="-8771"/>
            <a:ext cx="80682"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AA743BA-C9EE-4306-88B4-1CB905BC778A}"/>
              </a:ext>
            </a:extLst>
          </p:cNvPr>
          <p:cNvSpPr/>
          <p:nvPr/>
        </p:nvSpPr>
        <p:spPr>
          <a:xfrm>
            <a:off x="311970" y="-22251"/>
            <a:ext cx="80682"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0EEEE9B-9F28-4A9C-8DF3-22C8C21DC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378" y="744071"/>
            <a:ext cx="5661213" cy="5661213"/>
          </a:xfrm>
          <a:prstGeom prst="rect">
            <a:avLst/>
          </a:prstGeom>
        </p:spPr>
      </p:pic>
      <p:pic>
        <p:nvPicPr>
          <p:cNvPr id="6" name="Picture 5">
            <a:extLst>
              <a:ext uri="{FF2B5EF4-FFF2-40B4-BE49-F238E27FC236}">
                <a16:creationId xmlns:a16="http://schemas.microsoft.com/office/drawing/2014/main" id="{02763FAA-109E-4EBC-B677-1937A4851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2385" y="137389"/>
            <a:ext cx="694439" cy="348946"/>
          </a:xfrm>
          <a:prstGeom prst="rect">
            <a:avLst/>
          </a:prstGeom>
        </p:spPr>
      </p:pic>
      <p:pic>
        <p:nvPicPr>
          <p:cNvPr id="7" name="Picture 6">
            <a:extLst>
              <a:ext uri="{FF2B5EF4-FFF2-40B4-BE49-F238E27FC236}">
                <a16:creationId xmlns:a16="http://schemas.microsoft.com/office/drawing/2014/main" id="{7B3F8DBA-E70F-4C04-9977-FB14A491E6D0}"/>
              </a:ext>
            </a:extLst>
          </p:cNvPr>
          <p:cNvPicPr>
            <a:picLocks noChangeAspect="1"/>
          </p:cNvPicPr>
          <p:nvPr/>
        </p:nvPicPr>
        <p:blipFill>
          <a:blip r:embed="rId4"/>
          <a:stretch>
            <a:fillRect/>
          </a:stretch>
        </p:blipFill>
        <p:spPr>
          <a:xfrm rot="10800000">
            <a:off x="11979122" y="4871558"/>
            <a:ext cx="45719" cy="1986441"/>
          </a:xfrm>
          <a:prstGeom prst="rect">
            <a:avLst/>
          </a:prstGeom>
        </p:spPr>
      </p:pic>
      <p:sp>
        <p:nvSpPr>
          <p:cNvPr id="8" name="Rectangle 7">
            <a:extLst>
              <a:ext uri="{FF2B5EF4-FFF2-40B4-BE49-F238E27FC236}">
                <a16:creationId xmlns:a16="http://schemas.microsoft.com/office/drawing/2014/main" id="{6C08293A-2F4A-4211-BAE7-B7B1F4BEB973}"/>
              </a:ext>
            </a:extLst>
          </p:cNvPr>
          <p:cNvSpPr/>
          <p:nvPr/>
        </p:nvSpPr>
        <p:spPr>
          <a:xfrm flipV="1">
            <a:off x="9771528" y="6712951"/>
            <a:ext cx="2420471"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206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8A6A80-E93A-43C2-A797-E4717CEA38EA}"/>
              </a:ext>
            </a:extLst>
          </p:cNvPr>
          <p:cNvSpPr txBox="1"/>
          <p:nvPr/>
        </p:nvSpPr>
        <p:spPr>
          <a:xfrm>
            <a:off x="3971926" y="195262"/>
            <a:ext cx="5162550" cy="646331"/>
          </a:xfrm>
          <a:prstGeom prst="rect">
            <a:avLst/>
          </a:prstGeom>
          <a:noFill/>
        </p:spPr>
        <p:txBody>
          <a:bodyPr wrap="square" rtlCol="0">
            <a:spAutoFit/>
          </a:bodyPr>
          <a:lstStyle/>
          <a:p>
            <a:r>
              <a:rPr lang="en-US" sz="3600" b="1" dirty="0">
                <a:solidFill>
                  <a:srgbClr val="020A5F"/>
                </a:solidFill>
                <a:latin typeface="Algerian" panose="04020705040A02060702" pitchFamily="82" charset="0"/>
              </a:rPr>
              <a:t>About Company</a:t>
            </a:r>
            <a:endParaRPr lang="en-US" sz="3600" b="1" dirty="0">
              <a:latin typeface="Algerian" panose="04020705040A02060702" pitchFamily="82" charset="0"/>
            </a:endParaRPr>
          </a:p>
        </p:txBody>
      </p:sp>
      <p:sp>
        <p:nvSpPr>
          <p:cNvPr id="6" name="TextBox 5">
            <a:extLst>
              <a:ext uri="{FF2B5EF4-FFF2-40B4-BE49-F238E27FC236}">
                <a16:creationId xmlns:a16="http://schemas.microsoft.com/office/drawing/2014/main" id="{FF43C4E9-7ED7-4A31-9855-4A94AC8B222E}"/>
              </a:ext>
            </a:extLst>
          </p:cNvPr>
          <p:cNvSpPr txBox="1"/>
          <p:nvPr/>
        </p:nvSpPr>
        <p:spPr>
          <a:xfrm>
            <a:off x="5260154" y="1562994"/>
            <a:ext cx="6381749" cy="5047536"/>
          </a:xfrm>
          <a:prstGeom prst="rect">
            <a:avLst/>
          </a:prstGeom>
          <a:noFill/>
        </p:spPr>
        <p:txBody>
          <a:bodyPr wrap="square" rtlCol="0">
            <a:spAutoFit/>
          </a:bodyPr>
          <a:lstStyle/>
          <a:p>
            <a:pPr marL="285750" indent="-285750">
              <a:buFont typeface="Wingdings" panose="05000000000000000000" pitchFamily="2" charset="2"/>
              <a:buChar char="§"/>
            </a:pPr>
            <a:r>
              <a:rPr lang="en-US" sz="1600" b="1" dirty="0">
                <a:solidFill>
                  <a:srgbClr val="002060"/>
                </a:solidFill>
              </a:rPr>
              <a:t>MNR Group is one of the leading sweater manufacturing groups of companies having three owned production units - MNR Design Ltd, MNR Sweaters Ltd and Welldone Apparel Ltd since its inauguration in 1998. </a:t>
            </a:r>
          </a:p>
          <a:p>
            <a:pPr marL="285750" indent="-285750">
              <a:buFont typeface="Wingdings" panose="05000000000000000000" pitchFamily="2" charset="2"/>
              <a:buChar char="§"/>
            </a:pPr>
            <a:endParaRPr lang="en-US" sz="1600" b="1" dirty="0">
              <a:solidFill>
                <a:srgbClr val="002060"/>
              </a:solidFill>
            </a:endParaRPr>
          </a:p>
          <a:p>
            <a:pPr marL="285750" indent="-285750">
              <a:buFont typeface="Wingdings" panose="05000000000000000000" pitchFamily="2" charset="2"/>
              <a:buChar char="§"/>
            </a:pPr>
            <a:r>
              <a:rPr lang="en-US" sz="1600" b="1" dirty="0">
                <a:solidFill>
                  <a:srgbClr val="002060"/>
                </a:solidFill>
              </a:rPr>
              <a:t>MNR Group has demonstrated its full commitment towards delivering quality products and services that enabled the organization surpass the expectation of its customers across the world. The organization’s client base includes renowned international retailers and the biggest brands of the apparel industry. </a:t>
            </a:r>
          </a:p>
          <a:p>
            <a:pPr marL="285750" indent="-285750">
              <a:buFont typeface="Wingdings" panose="05000000000000000000" pitchFamily="2" charset="2"/>
              <a:buChar char="§"/>
            </a:pPr>
            <a:endParaRPr lang="en-US" sz="1600" b="1" dirty="0">
              <a:solidFill>
                <a:srgbClr val="002060"/>
              </a:solidFill>
            </a:endParaRPr>
          </a:p>
          <a:p>
            <a:pPr marL="285750" indent="-285750">
              <a:buFont typeface="Wingdings" panose="05000000000000000000" pitchFamily="2" charset="2"/>
              <a:buChar char="§"/>
            </a:pPr>
            <a:r>
              <a:rPr lang="en-US" sz="1600" b="1" dirty="0">
                <a:solidFill>
                  <a:srgbClr val="002060"/>
                </a:solidFill>
              </a:rPr>
              <a:t>We are offering wide product range to the valuable clients, which is the biggest strength of this Organization. With three production units MNR Group is producing 100% Cashmere wool, 100% Merino wool, 100% Lamb’s wool and wool blend products beside local and imported fancy yarn with join life.</a:t>
            </a:r>
          </a:p>
          <a:p>
            <a:pPr marL="285750" indent="-285750">
              <a:buFont typeface="Wingdings" panose="05000000000000000000" pitchFamily="2" charset="2"/>
              <a:buChar char="§"/>
            </a:pPr>
            <a:endParaRPr lang="en-US" sz="1600" b="1" dirty="0">
              <a:solidFill>
                <a:srgbClr val="002060"/>
              </a:solidFill>
            </a:endParaRPr>
          </a:p>
          <a:p>
            <a:pPr marL="285750" indent="-285750">
              <a:buFont typeface="Wingdings" panose="05000000000000000000" pitchFamily="2" charset="2"/>
              <a:buChar char="§"/>
            </a:pPr>
            <a:r>
              <a:rPr lang="en-US" sz="1600" b="1" dirty="0">
                <a:solidFill>
                  <a:srgbClr val="002060"/>
                </a:solidFill>
              </a:rPr>
              <a:t>We are able to produce all kinds of jacquard knitting including intarsia in a short lead time where most of them are in Shima Seiki brand.</a:t>
            </a:r>
          </a:p>
          <a:p>
            <a:endParaRPr lang="en-US" dirty="0"/>
          </a:p>
        </p:txBody>
      </p:sp>
      <p:pic>
        <p:nvPicPr>
          <p:cNvPr id="10" name="Picture 9">
            <a:extLst>
              <a:ext uri="{FF2B5EF4-FFF2-40B4-BE49-F238E27FC236}">
                <a16:creationId xmlns:a16="http://schemas.microsoft.com/office/drawing/2014/main" id="{80601B93-1EC7-4565-B248-063010852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524" y="1658760"/>
            <a:ext cx="4248152" cy="4714875"/>
          </a:xfrm>
          <a:prstGeom prst="rect">
            <a:avLst/>
          </a:prstGeom>
        </p:spPr>
      </p:pic>
      <p:sp>
        <p:nvSpPr>
          <p:cNvPr id="13" name="Rectangle 12">
            <a:extLst>
              <a:ext uri="{FF2B5EF4-FFF2-40B4-BE49-F238E27FC236}">
                <a16:creationId xmlns:a16="http://schemas.microsoft.com/office/drawing/2014/main" id="{2E08E715-E24B-442E-AE06-0C38B336F918}"/>
              </a:ext>
            </a:extLst>
          </p:cNvPr>
          <p:cNvSpPr/>
          <p:nvPr/>
        </p:nvSpPr>
        <p:spPr>
          <a:xfrm>
            <a:off x="72053" y="0"/>
            <a:ext cx="80682"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4843432-789A-4FB8-9241-7CEC925E8BF4}"/>
              </a:ext>
            </a:extLst>
          </p:cNvPr>
          <p:cNvSpPr/>
          <p:nvPr/>
        </p:nvSpPr>
        <p:spPr>
          <a:xfrm>
            <a:off x="226921" y="0"/>
            <a:ext cx="80682"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80D6CA4-2C87-4A17-BBD9-1A2676D5C63A}"/>
              </a:ext>
            </a:extLst>
          </p:cNvPr>
          <p:cNvPicPr>
            <a:picLocks noChangeAspect="1"/>
          </p:cNvPicPr>
          <p:nvPr/>
        </p:nvPicPr>
        <p:blipFill>
          <a:blip r:embed="rId3"/>
          <a:stretch>
            <a:fillRect/>
          </a:stretch>
        </p:blipFill>
        <p:spPr>
          <a:xfrm rot="10800000" flipH="1">
            <a:off x="12079606" y="4808806"/>
            <a:ext cx="45719" cy="1986441"/>
          </a:xfrm>
          <a:prstGeom prst="rect">
            <a:avLst/>
          </a:prstGeom>
        </p:spPr>
      </p:pic>
      <p:sp>
        <p:nvSpPr>
          <p:cNvPr id="17" name="Rectangle 16">
            <a:extLst>
              <a:ext uri="{FF2B5EF4-FFF2-40B4-BE49-F238E27FC236}">
                <a16:creationId xmlns:a16="http://schemas.microsoft.com/office/drawing/2014/main" id="{2F265E7C-6703-4ABB-8F15-92DE1B0FF442}"/>
              </a:ext>
            </a:extLst>
          </p:cNvPr>
          <p:cNvSpPr/>
          <p:nvPr/>
        </p:nvSpPr>
        <p:spPr>
          <a:xfrm flipV="1">
            <a:off x="10327341" y="6666437"/>
            <a:ext cx="1864658"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0A7F293-FE35-4163-87A8-14DCEEB2D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7435" y="145844"/>
            <a:ext cx="694439" cy="348946"/>
          </a:xfrm>
          <a:prstGeom prst="rect">
            <a:avLst/>
          </a:prstGeom>
        </p:spPr>
      </p:pic>
    </p:spTree>
    <p:extLst>
      <p:ext uri="{BB962C8B-B14F-4D97-AF65-F5344CB8AC3E}">
        <p14:creationId xmlns:p14="http://schemas.microsoft.com/office/powerpoint/2010/main" val="2926568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DB4566-AC6E-4291-B6E9-1863FBA79ECE}"/>
              </a:ext>
            </a:extLst>
          </p:cNvPr>
          <p:cNvSpPr txBox="1"/>
          <p:nvPr/>
        </p:nvSpPr>
        <p:spPr>
          <a:xfrm>
            <a:off x="3644265" y="160055"/>
            <a:ext cx="3971252" cy="646331"/>
          </a:xfrm>
          <a:prstGeom prst="rect">
            <a:avLst/>
          </a:prstGeom>
          <a:noFill/>
        </p:spPr>
        <p:txBody>
          <a:bodyPr wrap="square" rtlCol="0">
            <a:spAutoFit/>
          </a:bodyPr>
          <a:lstStyle/>
          <a:p>
            <a:r>
              <a:rPr lang="en-US" sz="3600" b="1" dirty="0">
                <a:solidFill>
                  <a:schemeClr val="accent1">
                    <a:lumMod val="50000"/>
                  </a:schemeClr>
                </a:solidFill>
                <a:latin typeface="Algerian" panose="04020705040A02060702" pitchFamily="82" charset="0"/>
              </a:rPr>
              <a:t>Vision &amp; Mission</a:t>
            </a:r>
          </a:p>
        </p:txBody>
      </p:sp>
      <p:sp>
        <p:nvSpPr>
          <p:cNvPr id="21" name="Rectangle 20">
            <a:extLst>
              <a:ext uri="{FF2B5EF4-FFF2-40B4-BE49-F238E27FC236}">
                <a16:creationId xmlns:a16="http://schemas.microsoft.com/office/drawing/2014/main" id="{56D063D8-2D00-43C9-8FD2-BB174682FB58}"/>
              </a:ext>
            </a:extLst>
          </p:cNvPr>
          <p:cNvSpPr/>
          <p:nvPr/>
        </p:nvSpPr>
        <p:spPr>
          <a:xfrm>
            <a:off x="122665" y="0"/>
            <a:ext cx="80682"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737B764-32F0-4E75-A809-75431A6FAC4F}"/>
              </a:ext>
            </a:extLst>
          </p:cNvPr>
          <p:cNvSpPr/>
          <p:nvPr/>
        </p:nvSpPr>
        <p:spPr>
          <a:xfrm>
            <a:off x="258597" y="0"/>
            <a:ext cx="80682"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CB129F56-5AD8-4249-8E27-33FC4453A468}"/>
              </a:ext>
            </a:extLst>
          </p:cNvPr>
          <p:cNvPicPr>
            <a:picLocks noChangeAspect="1"/>
          </p:cNvPicPr>
          <p:nvPr/>
        </p:nvPicPr>
        <p:blipFill>
          <a:blip r:embed="rId2"/>
          <a:stretch>
            <a:fillRect/>
          </a:stretch>
        </p:blipFill>
        <p:spPr>
          <a:xfrm rot="10800000" flipH="1">
            <a:off x="11933403" y="4871559"/>
            <a:ext cx="45719" cy="1986441"/>
          </a:xfrm>
          <a:prstGeom prst="rect">
            <a:avLst/>
          </a:prstGeom>
        </p:spPr>
      </p:pic>
      <p:sp>
        <p:nvSpPr>
          <p:cNvPr id="25" name="Rectangle 24">
            <a:extLst>
              <a:ext uri="{FF2B5EF4-FFF2-40B4-BE49-F238E27FC236}">
                <a16:creationId xmlns:a16="http://schemas.microsoft.com/office/drawing/2014/main" id="{56044F3F-530A-46FF-884A-84772B35EC3F}"/>
              </a:ext>
            </a:extLst>
          </p:cNvPr>
          <p:cNvSpPr/>
          <p:nvPr/>
        </p:nvSpPr>
        <p:spPr>
          <a:xfrm flipV="1">
            <a:off x="9771528" y="6712951"/>
            <a:ext cx="2420471"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Diagonal Corners Rounded 2">
            <a:extLst>
              <a:ext uri="{FF2B5EF4-FFF2-40B4-BE49-F238E27FC236}">
                <a16:creationId xmlns:a16="http://schemas.microsoft.com/office/drawing/2014/main" id="{FEC9E2BB-9E3E-4619-A23F-C2261F86CBAF}"/>
              </a:ext>
            </a:extLst>
          </p:cNvPr>
          <p:cNvSpPr/>
          <p:nvPr/>
        </p:nvSpPr>
        <p:spPr>
          <a:xfrm>
            <a:off x="1364910" y="3621741"/>
            <a:ext cx="4102663" cy="2700238"/>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To be the number one premier industrial group in Bangladesh , </a:t>
            </a:r>
          </a:p>
          <a:p>
            <a:r>
              <a:rPr lang="en-US" sz="1600" b="1" dirty="0"/>
              <a:t>by increasing production and export volumes with </a:t>
            </a:r>
          </a:p>
          <a:p>
            <a:r>
              <a:rPr lang="en-US" sz="1600" b="1" dirty="0"/>
              <a:t>exceptional performance.</a:t>
            </a:r>
          </a:p>
        </p:txBody>
      </p:sp>
      <p:sp>
        <p:nvSpPr>
          <p:cNvPr id="4" name="Arrow: Pentagon 3">
            <a:extLst>
              <a:ext uri="{FF2B5EF4-FFF2-40B4-BE49-F238E27FC236}">
                <a16:creationId xmlns:a16="http://schemas.microsoft.com/office/drawing/2014/main" id="{6A42766F-F6CD-4388-80D2-1935791B7C85}"/>
              </a:ext>
            </a:extLst>
          </p:cNvPr>
          <p:cNvSpPr/>
          <p:nvPr/>
        </p:nvSpPr>
        <p:spPr>
          <a:xfrm>
            <a:off x="1342258" y="3318251"/>
            <a:ext cx="2229936" cy="606979"/>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6B6FE55-C4CB-44CB-9203-651D187B8822}"/>
              </a:ext>
            </a:extLst>
          </p:cNvPr>
          <p:cNvSpPr/>
          <p:nvPr/>
        </p:nvSpPr>
        <p:spPr>
          <a:xfrm>
            <a:off x="4670613" y="3702424"/>
            <a:ext cx="107576" cy="1075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92656F3-8BCF-4B97-B4EC-D79D5534D1A2}"/>
              </a:ext>
            </a:extLst>
          </p:cNvPr>
          <p:cNvSpPr/>
          <p:nvPr/>
        </p:nvSpPr>
        <p:spPr>
          <a:xfrm>
            <a:off x="4807100" y="3702424"/>
            <a:ext cx="125506" cy="1075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4DE6277-4322-431F-8BAF-73006FC3BF51}"/>
              </a:ext>
            </a:extLst>
          </p:cNvPr>
          <p:cNvSpPr/>
          <p:nvPr/>
        </p:nvSpPr>
        <p:spPr>
          <a:xfrm>
            <a:off x="4961517" y="3702424"/>
            <a:ext cx="125506" cy="1075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DA54FB5-4551-447E-85B3-267FFF5E1B74}"/>
              </a:ext>
            </a:extLst>
          </p:cNvPr>
          <p:cNvSpPr txBox="1"/>
          <p:nvPr/>
        </p:nvSpPr>
        <p:spPr>
          <a:xfrm>
            <a:off x="1777534" y="3406585"/>
            <a:ext cx="1580751" cy="461665"/>
          </a:xfrm>
          <a:prstGeom prst="rect">
            <a:avLst/>
          </a:prstGeom>
          <a:noFill/>
        </p:spPr>
        <p:txBody>
          <a:bodyPr wrap="square" rtlCol="0">
            <a:spAutoFit/>
          </a:bodyPr>
          <a:lstStyle/>
          <a:p>
            <a:pPr lvl="0"/>
            <a:r>
              <a:rPr lang="en-US" sz="2400" dirty="0">
                <a:solidFill>
                  <a:srgbClr val="002060"/>
                </a:solidFill>
                <a:latin typeface="Bodoni MT Black" panose="02070A03080606020203" pitchFamily="18" charset="0"/>
              </a:rPr>
              <a:t>VISION</a:t>
            </a:r>
          </a:p>
        </p:txBody>
      </p:sp>
      <p:sp>
        <p:nvSpPr>
          <p:cNvPr id="27" name="Rectangle: Diagonal Corners Rounded 26">
            <a:extLst>
              <a:ext uri="{FF2B5EF4-FFF2-40B4-BE49-F238E27FC236}">
                <a16:creationId xmlns:a16="http://schemas.microsoft.com/office/drawing/2014/main" id="{C4CC23C2-1A45-4D43-BCA7-D5622A23A2FB}"/>
              </a:ext>
            </a:extLst>
          </p:cNvPr>
          <p:cNvSpPr/>
          <p:nvPr/>
        </p:nvSpPr>
        <p:spPr>
          <a:xfrm>
            <a:off x="6649156" y="3621739"/>
            <a:ext cx="4102663" cy="2700238"/>
          </a:xfrm>
          <a:prstGeom prst="round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Care for our clients, communities and employees. Maintaining a high standard of business ethics. Corporate practice in management system. Building  a culture of honesty, integrity and accountability.</a:t>
            </a:r>
          </a:p>
        </p:txBody>
      </p:sp>
      <p:sp>
        <p:nvSpPr>
          <p:cNvPr id="28" name="Arrow: Pentagon 27">
            <a:extLst>
              <a:ext uri="{FF2B5EF4-FFF2-40B4-BE49-F238E27FC236}">
                <a16:creationId xmlns:a16="http://schemas.microsoft.com/office/drawing/2014/main" id="{7E201AF0-E72D-4C0E-B24A-36A058EEC130}"/>
              </a:ext>
            </a:extLst>
          </p:cNvPr>
          <p:cNvSpPr/>
          <p:nvPr/>
        </p:nvSpPr>
        <p:spPr>
          <a:xfrm>
            <a:off x="6649156" y="3333929"/>
            <a:ext cx="2229936" cy="606979"/>
          </a:xfrm>
          <a:prstGeom prst="homePlat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2BECE26-DF99-4F6D-912F-FAE9B55F828B}"/>
              </a:ext>
            </a:extLst>
          </p:cNvPr>
          <p:cNvSpPr txBox="1"/>
          <p:nvPr/>
        </p:nvSpPr>
        <p:spPr>
          <a:xfrm>
            <a:off x="7041931" y="3429000"/>
            <a:ext cx="1790424" cy="461665"/>
          </a:xfrm>
          <a:prstGeom prst="rect">
            <a:avLst/>
          </a:prstGeom>
          <a:noFill/>
        </p:spPr>
        <p:txBody>
          <a:bodyPr wrap="square" rtlCol="0">
            <a:spAutoFit/>
          </a:bodyPr>
          <a:lstStyle/>
          <a:p>
            <a:pPr lvl="0"/>
            <a:r>
              <a:rPr lang="en-US" sz="2400" dirty="0">
                <a:solidFill>
                  <a:srgbClr val="002060"/>
                </a:solidFill>
                <a:latin typeface="Bodoni MT Black" panose="02070A03080606020203" pitchFamily="18" charset="0"/>
              </a:rPr>
              <a:t>MISSION</a:t>
            </a:r>
          </a:p>
        </p:txBody>
      </p:sp>
      <p:sp>
        <p:nvSpPr>
          <p:cNvPr id="29" name="Oval 28">
            <a:extLst>
              <a:ext uri="{FF2B5EF4-FFF2-40B4-BE49-F238E27FC236}">
                <a16:creationId xmlns:a16="http://schemas.microsoft.com/office/drawing/2014/main" id="{EA9CDBDC-5B92-4E17-8FE2-CA26F9014A01}"/>
              </a:ext>
            </a:extLst>
          </p:cNvPr>
          <p:cNvSpPr/>
          <p:nvPr/>
        </p:nvSpPr>
        <p:spPr>
          <a:xfrm>
            <a:off x="10130118" y="3702424"/>
            <a:ext cx="107576" cy="1075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A0D9180-6B1E-4488-A2CC-48E8D6256C1A}"/>
              </a:ext>
            </a:extLst>
          </p:cNvPr>
          <p:cNvSpPr/>
          <p:nvPr/>
        </p:nvSpPr>
        <p:spPr>
          <a:xfrm>
            <a:off x="10248934" y="3702424"/>
            <a:ext cx="107576" cy="1075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B964709-7F0F-4947-8577-B180314306DD}"/>
              </a:ext>
            </a:extLst>
          </p:cNvPr>
          <p:cNvSpPr/>
          <p:nvPr/>
        </p:nvSpPr>
        <p:spPr>
          <a:xfrm>
            <a:off x="10370836" y="3702424"/>
            <a:ext cx="107576" cy="1075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5137256D-909A-486F-A8B0-89C7B8B8A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9404" y="99330"/>
            <a:ext cx="3009931" cy="1617837"/>
          </a:xfrm>
          <a:prstGeom prst="rect">
            <a:avLst/>
          </a:prstGeom>
        </p:spPr>
      </p:pic>
      <p:sp>
        <p:nvSpPr>
          <p:cNvPr id="37" name="Isosceles Triangle 36">
            <a:extLst>
              <a:ext uri="{FF2B5EF4-FFF2-40B4-BE49-F238E27FC236}">
                <a16:creationId xmlns:a16="http://schemas.microsoft.com/office/drawing/2014/main" id="{275E3A8C-3655-417A-9033-CCA813A56711}"/>
              </a:ext>
            </a:extLst>
          </p:cNvPr>
          <p:cNvSpPr/>
          <p:nvPr/>
        </p:nvSpPr>
        <p:spPr>
          <a:xfrm rot="5400000">
            <a:off x="1626287" y="3522133"/>
            <a:ext cx="196755" cy="16382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9858D2A-06DD-4ED1-8AF6-D15322635B1B}"/>
              </a:ext>
            </a:extLst>
          </p:cNvPr>
          <p:cNvSpPr/>
          <p:nvPr/>
        </p:nvSpPr>
        <p:spPr>
          <a:xfrm rot="5400000">
            <a:off x="6892036" y="3531097"/>
            <a:ext cx="196755" cy="16382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9E16C0F8-DEF5-4801-95D7-3C0B4C76F1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071" y="160055"/>
            <a:ext cx="694439" cy="348946"/>
          </a:xfrm>
          <a:prstGeom prst="rect">
            <a:avLst/>
          </a:prstGeom>
        </p:spPr>
      </p:pic>
    </p:spTree>
    <p:extLst>
      <p:ext uri="{BB962C8B-B14F-4D97-AF65-F5344CB8AC3E}">
        <p14:creationId xmlns:p14="http://schemas.microsoft.com/office/powerpoint/2010/main" val="2917125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3436E6-8753-47E2-B9D8-A6F7B57E3329}"/>
              </a:ext>
            </a:extLst>
          </p:cNvPr>
          <p:cNvSpPr txBox="1"/>
          <p:nvPr/>
        </p:nvSpPr>
        <p:spPr>
          <a:xfrm>
            <a:off x="4219575" y="219075"/>
            <a:ext cx="4505326" cy="646331"/>
          </a:xfrm>
          <a:prstGeom prst="rect">
            <a:avLst/>
          </a:prstGeom>
          <a:noFill/>
        </p:spPr>
        <p:txBody>
          <a:bodyPr wrap="square" rtlCol="0">
            <a:spAutoFit/>
          </a:bodyPr>
          <a:lstStyle/>
          <a:p>
            <a:r>
              <a:rPr lang="en-US" sz="3600" b="1" dirty="0">
                <a:solidFill>
                  <a:schemeClr val="accent1">
                    <a:lumMod val="50000"/>
                  </a:schemeClr>
                </a:solidFill>
                <a:latin typeface="Algerian" panose="04020705040A02060702" pitchFamily="82" charset="0"/>
              </a:rPr>
              <a:t>Our Projects</a:t>
            </a:r>
          </a:p>
        </p:txBody>
      </p:sp>
      <p:graphicFrame>
        <p:nvGraphicFramePr>
          <p:cNvPr id="3" name="Diagram 2">
            <a:extLst>
              <a:ext uri="{FF2B5EF4-FFF2-40B4-BE49-F238E27FC236}">
                <a16:creationId xmlns:a16="http://schemas.microsoft.com/office/drawing/2014/main" id="{96A2BE5C-6368-40EA-BC6B-455513F1722F}"/>
              </a:ext>
            </a:extLst>
          </p:cNvPr>
          <p:cNvGraphicFramePr/>
          <p:nvPr>
            <p:extLst>
              <p:ext uri="{D42A27DB-BD31-4B8C-83A1-F6EECF244321}">
                <p14:modId xmlns:p14="http://schemas.microsoft.com/office/powerpoint/2010/main" val="25667132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a16="http://schemas.microsoft.com/office/drawing/2014/main" id="{8A4BD1CF-E653-4038-A636-E14FC52A3307}"/>
              </a:ext>
            </a:extLst>
          </p:cNvPr>
          <p:cNvSpPr/>
          <p:nvPr/>
        </p:nvSpPr>
        <p:spPr>
          <a:xfrm>
            <a:off x="86102" y="0"/>
            <a:ext cx="80682"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EF11106-F942-4FCF-AF1D-5068AB07536A}"/>
              </a:ext>
            </a:extLst>
          </p:cNvPr>
          <p:cNvSpPr/>
          <p:nvPr/>
        </p:nvSpPr>
        <p:spPr>
          <a:xfrm>
            <a:off x="208336" y="0"/>
            <a:ext cx="80682"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F76F5C-408A-4FAF-8ECF-79C65428D6A3}"/>
              </a:ext>
            </a:extLst>
          </p:cNvPr>
          <p:cNvSpPr/>
          <p:nvPr/>
        </p:nvSpPr>
        <p:spPr>
          <a:xfrm flipV="1">
            <a:off x="9771528" y="6712951"/>
            <a:ext cx="2420471"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4A8D7AA-19F3-480E-9535-ADA951EC2572}"/>
              </a:ext>
            </a:extLst>
          </p:cNvPr>
          <p:cNvPicPr>
            <a:picLocks noChangeAspect="1"/>
          </p:cNvPicPr>
          <p:nvPr/>
        </p:nvPicPr>
        <p:blipFill>
          <a:blip r:embed="rId7"/>
          <a:stretch>
            <a:fillRect/>
          </a:stretch>
        </p:blipFill>
        <p:spPr>
          <a:xfrm rot="10800000" flipH="1">
            <a:off x="11933403" y="4871559"/>
            <a:ext cx="45719" cy="1986441"/>
          </a:xfrm>
          <a:prstGeom prst="rect">
            <a:avLst/>
          </a:prstGeom>
        </p:spPr>
      </p:pic>
      <p:pic>
        <p:nvPicPr>
          <p:cNvPr id="12" name="Picture 11">
            <a:extLst>
              <a:ext uri="{FF2B5EF4-FFF2-40B4-BE49-F238E27FC236}">
                <a16:creationId xmlns:a16="http://schemas.microsoft.com/office/drawing/2014/main" id="{4E4DAE93-04F0-4BCC-87C8-4C7AD84B98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62349" y="193294"/>
            <a:ext cx="694439" cy="348946"/>
          </a:xfrm>
          <a:prstGeom prst="rect">
            <a:avLst/>
          </a:prstGeom>
        </p:spPr>
      </p:pic>
    </p:spTree>
    <p:extLst>
      <p:ext uri="{BB962C8B-B14F-4D97-AF65-F5344CB8AC3E}">
        <p14:creationId xmlns:p14="http://schemas.microsoft.com/office/powerpoint/2010/main" val="1835128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05C817-1267-4E5D-9370-DCC782E85DA4}"/>
              </a:ext>
            </a:extLst>
          </p:cNvPr>
          <p:cNvSpPr txBox="1"/>
          <p:nvPr/>
        </p:nvSpPr>
        <p:spPr>
          <a:xfrm>
            <a:off x="3386053" y="198065"/>
            <a:ext cx="5705475" cy="646331"/>
          </a:xfrm>
          <a:prstGeom prst="rect">
            <a:avLst/>
          </a:prstGeom>
          <a:noFill/>
        </p:spPr>
        <p:txBody>
          <a:bodyPr wrap="square" rtlCol="0">
            <a:spAutoFit/>
          </a:bodyPr>
          <a:lstStyle/>
          <a:p>
            <a:pPr algn="ctr"/>
            <a:r>
              <a:rPr lang="en-US" sz="3600" b="1" dirty="0">
                <a:solidFill>
                  <a:srgbClr val="002060"/>
                </a:solidFill>
                <a:latin typeface="Algerian" panose="04020705040A02060702" pitchFamily="82" charset="0"/>
              </a:rPr>
              <a:t>Our Customers</a:t>
            </a:r>
          </a:p>
        </p:txBody>
      </p:sp>
      <p:sp>
        <p:nvSpPr>
          <p:cNvPr id="31" name="Rectangle 30">
            <a:extLst>
              <a:ext uri="{FF2B5EF4-FFF2-40B4-BE49-F238E27FC236}">
                <a16:creationId xmlns:a16="http://schemas.microsoft.com/office/drawing/2014/main" id="{DBA877BE-7EB7-4A81-8684-17F4C087AA1F}"/>
              </a:ext>
            </a:extLst>
          </p:cNvPr>
          <p:cNvSpPr/>
          <p:nvPr/>
        </p:nvSpPr>
        <p:spPr>
          <a:xfrm>
            <a:off x="3828818" y="2773918"/>
            <a:ext cx="343363" cy="369332"/>
          </a:xfrm>
          <a:prstGeom prst="rect">
            <a:avLst/>
          </a:prstGeom>
        </p:spPr>
        <p:txBody>
          <a:bodyPr wrap="none">
            <a:spAutoFit/>
          </a:bodyPr>
          <a:lstStyle/>
          <a:p>
            <a:pPr algn="ctr"/>
            <a:r>
              <a:rPr lang="en-US" dirty="0"/>
              <a:t>   </a:t>
            </a:r>
          </a:p>
        </p:txBody>
      </p:sp>
      <p:pic>
        <p:nvPicPr>
          <p:cNvPr id="4" name="Picture 3">
            <a:extLst>
              <a:ext uri="{FF2B5EF4-FFF2-40B4-BE49-F238E27FC236}">
                <a16:creationId xmlns:a16="http://schemas.microsoft.com/office/drawing/2014/main" id="{AFDD39D1-DDE3-47DC-A165-74C190102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915" y="1425023"/>
            <a:ext cx="4296074" cy="4296074"/>
          </a:xfrm>
          <a:prstGeom prst="rect">
            <a:avLst/>
          </a:prstGeom>
        </p:spPr>
      </p:pic>
      <p:sp>
        <p:nvSpPr>
          <p:cNvPr id="5" name="TextBox 4">
            <a:extLst>
              <a:ext uri="{FF2B5EF4-FFF2-40B4-BE49-F238E27FC236}">
                <a16:creationId xmlns:a16="http://schemas.microsoft.com/office/drawing/2014/main" id="{86D06C96-F281-464E-8EB2-B71C555D11B1}"/>
              </a:ext>
            </a:extLst>
          </p:cNvPr>
          <p:cNvSpPr txBox="1"/>
          <p:nvPr/>
        </p:nvSpPr>
        <p:spPr>
          <a:xfrm>
            <a:off x="2990997" y="2837508"/>
            <a:ext cx="2662237" cy="2585323"/>
          </a:xfrm>
          <a:prstGeom prst="rect">
            <a:avLst/>
          </a:prstGeom>
          <a:noFill/>
        </p:spPr>
        <p:txBody>
          <a:bodyPr wrap="square" rtlCol="0">
            <a:spAutoFit/>
          </a:bodyPr>
          <a:lstStyle/>
          <a:p>
            <a:pPr marL="342900" indent="-342900">
              <a:buAutoNum type="arabicPeriod"/>
            </a:pPr>
            <a:r>
              <a:rPr lang="en-US" sz="1600" b="1" dirty="0">
                <a:solidFill>
                  <a:srgbClr val="002060"/>
                </a:solidFill>
              </a:rPr>
              <a:t>M&amp;S</a:t>
            </a:r>
          </a:p>
          <a:p>
            <a:pPr marL="342900" indent="-342900">
              <a:buAutoNum type="arabicPeriod"/>
            </a:pPr>
            <a:r>
              <a:rPr lang="en-US" sz="1600" b="1" dirty="0">
                <a:solidFill>
                  <a:srgbClr val="002060"/>
                </a:solidFill>
              </a:rPr>
              <a:t>INDITEX</a:t>
            </a:r>
          </a:p>
          <a:p>
            <a:pPr marL="342900" indent="-342900">
              <a:buAutoNum type="arabicPeriod"/>
            </a:pPr>
            <a:r>
              <a:rPr lang="en-US" sz="1600" b="1" dirty="0">
                <a:solidFill>
                  <a:srgbClr val="002060"/>
                </a:solidFill>
              </a:rPr>
              <a:t>C&amp;A</a:t>
            </a:r>
          </a:p>
          <a:p>
            <a:pPr marL="342900" indent="-342900">
              <a:buAutoNum type="arabicPeriod"/>
            </a:pPr>
            <a:r>
              <a:rPr lang="en-US" sz="1600" b="1" dirty="0">
                <a:solidFill>
                  <a:srgbClr val="002060"/>
                </a:solidFill>
              </a:rPr>
              <a:t>TESCO</a:t>
            </a:r>
          </a:p>
          <a:p>
            <a:pPr marL="342900" indent="-342900">
              <a:buAutoNum type="arabicPeriod"/>
            </a:pPr>
            <a:r>
              <a:rPr lang="en-US" sz="1600" b="1" dirty="0">
                <a:solidFill>
                  <a:srgbClr val="002060"/>
                </a:solidFill>
              </a:rPr>
              <a:t>NEXT</a:t>
            </a:r>
          </a:p>
          <a:p>
            <a:pPr marL="342900" indent="-342900">
              <a:buAutoNum type="arabicPeriod"/>
            </a:pPr>
            <a:r>
              <a:rPr lang="en-US" sz="1600" b="1" dirty="0">
                <a:solidFill>
                  <a:srgbClr val="002060"/>
                </a:solidFill>
              </a:rPr>
              <a:t>S. OLIVER</a:t>
            </a:r>
          </a:p>
          <a:p>
            <a:pPr marL="342900" indent="-342900">
              <a:buAutoNum type="arabicPeriod"/>
            </a:pPr>
            <a:r>
              <a:rPr lang="en-US" sz="1600" b="1" dirty="0">
                <a:solidFill>
                  <a:srgbClr val="002060"/>
                </a:solidFill>
              </a:rPr>
              <a:t>SAINSBURY’S</a:t>
            </a:r>
          </a:p>
          <a:p>
            <a:pPr marL="342900" indent="-342900">
              <a:buAutoNum type="arabicPeriod"/>
            </a:pPr>
            <a:r>
              <a:rPr lang="en-US" sz="1600" b="1" dirty="0">
                <a:solidFill>
                  <a:srgbClr val="002060"/>
                </a:solidFill>
              </a:rPr>
              <a:t>PRIMARK</a:t>
            </a:r>
          </a:p>
          <a:p>
            <a:pPr marL="342900" indent="-342900">
              <a:buAutoNum type="arabicPeriod"/>
            </a:pPr>
            <a:r>
              <a:rPr lang="en-US" sz="1600" b="1" dirty="0">
                <a:solidFill>
                  <a:srgbClr val="002060"/>
                </a:solidFill>
              </a:rPr>
              <a:t>RIVER ISLAND</a:t>
            </a:r>
          </a:p>
          <a:p>
            <a:endParaRPr lang="en-US" dirty="0"/>
          </a:p>
        </p:txBody>
      </p:sp>
      <p:sp>
        <p:nvSpPr>
          <p:cNvPr id="6" name="TextBox 5">
            <a:extLst>
              <a:ext uri="{FF2B5EF4-FFF2-40B4-BE49-F238E27FC236}">
                <a16:creationId xmlns:a16="http://schemas.microsoft.com/office/drawing/2014/main" id="{C780F119-DDE9-4FCF-AB49-E3D111C03214}"/>
              </a:ext>
            </a:extLst>
          </p:cNvPr>
          <p:cNvSpPr txBox="1"/>
          <p:nvPr/>
        </p:nvSpPr>
        <p:spPr>
          <a:xfrm>
            <a:off x="2644850" y="1951355"/>
            <a:ext cx="2381045" cy="646331"/>
          </a:xfrm>
          <a:prstGeom prst="rect">
            <a:avLst/>
          </a:prstGeom>
          <a:noFill/>
        </p:spPr>
        <p:txBody>
          <a:bodyPr wrap="square" rtlCol="0">
            <a:spAutoFit/>
          </a:bodyPr>
          <a:lstStyle/>
          <a:p>
            <a:r>
              <a:rPr lang="en-US" b="1" dirty="0">
                <a:solidFill>
                  <a:srgbClr val="002060"/>
                </a:solidFill>
                <a:latin typeface="Algerian" panose="04020705040A02060702" pitchFamily="82" charset="0"/>
              </a:rPr>
              <a:t>   TOP CUSTOMERS</a:t>
            </a:r>
          </a:p>
          <a:p>
            <a:endParaRPr lang="en-US" dirty="0"/>
          </a:p>
        </p:txBody>
      </p:sp>
      <p:sp>
        <p:nvSpPr>
          <p:cNvPr id="14" name="Rectangle 13">
            <a:extLst>
              <a:ext uri="{FF2B5EF4-FFF2-40B4-BE49-F238E27FC236}">
                <a16:creationId xmlns:a16="http://schemas.microsoft.com/office/drawing/2014/main" id="{B5DFE12E-BE72-4096-AA90-515BAB9796D1}"/>
              </a:ext>
            </a:extLst>
          </p:cNvPr>
          <p:cNvSpPr/>
          <p:nvPr/>
        </p:nvSpPr>
        <p:spPr>
          <a:xfrm>
            <a:off x="75067" y="0"/>
            <a:ext cx="80682"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9D6F7AF-8B12-4B1E-98C6-F86EC1BDAA82}"/>
              </a:ext>
            </a:extLst>
          </p:cNvPr>
          <p:cNvSpPr/>
          <p:nvPr/>
        </p:nvSpPr>
        <p:spPr>
          <a:xfrm>
            <a:off x="199581" y="12144"/>
            <a:ext cx="80682"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7373786-48FA-42E9-8833-988F401FF0B3}"/>
              </a:ext>
            </a:extLst>
          </p:cNvPr>
          <p:cNvPicPr>
            <a:picLocks noChangeAspect="1"/>
          </p:cNvPicPr>
          <p:nvPr/>
        </p:nvPicPr>
        <p:blipFill>
          <a:blip r:embed="rId3"/>
          <a:stretch>
            <a:fillRect/>
          </a:stretch>
        </p:blipFill>
        <p:spPr>
          <a:xfrm rot="10800000">
            <a:off x="11979122" y="4871558"/>
            <a:ext cx="45719" cy="1986441"/>
          </a:xfrm>
          <a:prstGeom prst="rect">
            <a:avLst/>
          </a:prstGeom>
        </p:spPr>
      </p:pic>
      <p:sp>
        <p:nvSpPr>
          <p:cNvPr id="12" name="Rectangle 11">
            <a:extLst>
              <a:ext uri="{FF2B5EF4-FFF2-40B4-BE49-F238E27FC236}">
                <a16:creationId xmlns:a16="http://schemas.microsoft.com/office/drawing/2014/main" id="{613E7A80-1486-4382-89BB-17571F640A7C}"/>
              </a:ext>
            </a:extLst>
          </p:cNvPr>
          <p:cNvSpPr/>
          <p:nvPr/>
        </p:nvSpPr>
        <p:spPr>
          <a:xfrm flipV="1">
            <a:off x="9771528" y="6712951"/>
            <a:ext cx="2420471"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AD18AD7-1874-4E38-A0ED-3E0F53662D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457" y="198065"/>
            <a:ext cx="694439" cy="348946"/>
          </a:xfrm>
          <a:prstGeom prst="rect">
            <a:avLst/>
          </a:prstGeom>
        </p:spPr>
      </p:pic>
    </p:spTree>
    <p:extLst>
      <p:ext uri="{BB962C8B-B14F-4D97-AF65-F5344CB8AC3E}">
        <p14:creationId xmlns:p14="http://schemas.microsoft.com/office/powerpoint/2010/main" val="3819131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E1A938-6172-4968-9F3C-BA394EEFF151}"/>
              </a:ext>
            </a:extLst>
          </p:cNvPr>
          <p:cNvSpPr txBox="1"/>
          <p:nvPr/>
        </p:nvSpPr>
        <p:spPr>
          <a:xfrm>
            <a:off x="4085886" y="266700"/>
            <a:ext cx="5829300" cy="646331"/>
          </a:xfrm>
          <a:prstGeom prst="rect">
            <a:avLst/>
          </a:prstGeom>
          <a:noFill/>
        </p:spPr>
        <p:txBody>
          <a:bodyPr wrap="square" rtlCol="0">
            <a:spAutoFit/>
          </a:bodyPr>
          <a:lstStyle/>
          <a:p>
            <a:r>
              <a:rPr lang="en-US" sz="3600" b="1" dirty="0">
                <a:solidFill>
                  <a:schemeClr val="accent1">
                    <a:lumMod val="50000"/>
                  </a:schemeClr>
                </a:solidFill>
                <a:latin typeface="Algerian" panose="04020705040A02060702" pitchFamily="82" charset="0"/>
              </a:rPr>
              <a:t>OUR CUSTOMERS</a:t>
            </a:r>
          </a:p>
        </p:txBody>
      </p:sp>
      <p:pic>
        <p:nvPicPr>
          <p:cNvPr id="4" name="Picture 3">
            <a:extLst>
              <a:ext uri="{FF2B5EF4-FFF2-40B4-BE49-F238E27FC236}">
                <a16:creationId xmlns:a16="http://schemas.microsoft.com/office/drawing/2014/main" id="{E71475E5-BB58-4CDF-8CCC-F75CCB77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658" y="2125856"/>
            <a:ext cx="6800672" cy="3825378"/>
          </a:xfrm>
          <a:prstGeom prst="rect">
            <a:avLst/>
          </a:prstGeom>
        </p:spPr>
      </p:pic>
      <p:sp>
        <p:nvSpPr>
          <p:cNvPr id="3" name="TextBox 2">
            <a:extLst>
              <a:ext uri="{FF2B5EF4-FFF2-40B4-BE49-F238E27FC236}">
                <a16:creationId xmlns:a16="http://schemas.microsoft.com/office/drawing/2014/main" id="{D5DCB0AF-3D63-44A3-977A-AE71063C82A9}"/>
              </a:ext>
            </a:extLst>
          </p:cNvPr>
          <p:cNvSpPr txBox="1"/>
          <p:nvPr/>
        </p:nvSpPr>
        <p:spPr>
          <a:xfrm>
            <a:off x="8629701" y="2072238"/>
            <a:ext cx="2570969" cy="369332"/>
          </a:xfrm>
          <a:prstGeom prst="rect">
            <a:avLst/>
          </a:prstGeom>
          <a:noFill/>
        </p:spPr>
        <p:txBody>
          <a:bodyPr wrap="square" rtlCol="0">
            <a:spAutoFit/>
          </a:bodyPr>
          <a:lstStyle/>
          <a:p>
            <a:pPr lvl="0"/>
            <a:r>
              <a:rPr lang="en-US" b="1" dirty="0">
                <a:solidFill>
                  <a:schemeClr val="accent1">
                    <a:lumMod val="50000"/>
                  </a:schemeClr>
                </a:solidFill>
                <a:latin typeface="Algerian" panose="04020705040A02060702" pitchFamily="82" charset="0"/>
              </a:rPr>
              <a:t>HIGH END CUSTOMERS</a:t>
            </a:r>
          </a:p>
        </p:txBody>
      </p:sp>
      <p:sp>
        <p:nvSpPr>
          <p:cNvPr id="5" name="TextBox 4">
            <a:extLst>
              <a:ext uri="{FF2B5EF4-FFF2-40B4-BE49-F238E27FC236}">
                <a16:creationId xmlns:a16="http://schemas.microsoft.com/office/drawing/2014/main" id="{C6E7E411-4AAF-4456-B93A-496FD3332D93}"/>
              </a:ext>
            </a:extLst>
          </p:cNvPr>
          <p:cNvSpPr txBox="1"/>
          <p:nvPr/>
        </p:nvSpPr>
        <p:spPr>
          <a:xfrm>
            <a:off x="9277350" y="2216834"/>
            <a:ext cx="1933046" cy="369332"/>
          </a:xfrm>
          <a:prstGeom prst="rect">
            <a:avLst/>
          </a:prstGeom>
          <a:noFill/>
        </p:spPr>
        <p:txBody>
          <a:bodyPr wrap="square" rtlCol="0">
            <a:spAutoFit/>
          </a:bodyPr>
          <a:lstStyle/>
          <a:p>
            <a:pPr algn="ctr"/>
            <a:endParaRPr lang="en-US" dirty="0">
              <a:solidFill>
                <a:schemeClr val="bg1"/>
              </a:solidFill>
            </a:endParaRPr>
          </a:p>
        </p:txBody>
      </p:sp>
      <p:sp>
        <p:nvSpPr>
          <p:cNvPr id="10" name="TextBox 9">
            <a:extLst>
              <a:ext uri="{FF2B5EF4-FFF2-40B4-BE49-F238E27FC236}">
                <a16:creationId xmlns:a16="http://schemas.microsoft.com/office/drawing/2014/main" id="{9D33C1AD-11AD-4F00-A080-F07A8D4299E5}"/>
              </a:ext>
            </a:extLst>
          </p:cNvPr>
          <p:cNvSpPr txBox="1"/>
          <p:nvPr/>
        </p:nvSpPr>
        <p:spPr>
          <a:xfrm>
            <a:off x="9073893" y="2884383"/>
            <a:ext cx="2665942" cy="2308324"/>
          </a:xfrm>
          <a:prstGeom prst="rect">
            <a:avLst/>
          </a:prstGeom>
          <a:noFill/>
        </p:spPr>
        <p:txBody>
          <a:bodyPr wrap="square" rtlCol="0">
            <a:spAutoFit/>
          </a:bodyPr>
          <a:lstStyle/>
          <a:p>
            <a:pPr marL="342900" indent="-342900">
              <a:buAutoNum type="arabicPeriod"/>
            </a:pPr>
            <a:r>
              <a:rPr lang="en-US" sz="1600" b="1" dirty="0">
                <a:solidFill>
                  <a:srgbClr val="002060"/>
                </a:solidFill>
              </a:rPr>
              <a:t>GAZZARRINI</a:t>
            </a:r>
          </a:p>
          <a:p>
            <a:pPr marL="342900" indent="-342900">
              <a:buAutoNum type="arabicPeriod"/>
            </a:pPr>
            <a:r>
              <a:rPr lang="en-US" sz="1600" b="1" dirty="0">
                <a:solidFill>
                  <a:srgbClr val="002060"/>
                </a:solidFill>
              </a:rPr>
              <a:t>MANUEL RITZ</a:t>
            </a:r>
          </a:p>
          <a:p>
            <a:pPr marL="342900" indent="-342900">
              <a:buAutoNum type="arabicPeriod"/>
            </a:pPr>
            <a:r>
              <a:rPr lang="en-US" sz="1600" b="1" dirty="0">
                <a:solidFill>
                  <a:srgbClr val="002060"/>
                </a:solidFill>
              </a:rPr>
              <a:t>HAMAKI – HO</a:t>
            </a:r>
          </a:p>
          <a:p>
            <a:pPr marL="342900" indent="-342900">
              <a:buAutoNum type="arabicPeriod"/>
            </a:pPr>
            <a:r>
              <a:rPr lang="en-US" sz="1600" b="1" dirty="0">
                <a:solidFill>
                  <a:srgbClr val="002060"/>
                </a:solidFill>
              </a:rPr>
              <a:t>DKNY</a:t>
            </a:r>
          </a:p>
          <a:p>
            <a:pPr marL="342900" indent="-342900">
              <a:buAutoNum type="arabicPeriod"/>
            </a:pPr>
            <a:r>
              <a:rPr lang="en-US" sz="1600" b="1" dirty="0">
                <a:solidFill>
                  <a:srgbClr val="002060"/>
                </a:solidFill>
              </a:rPr>
              <a:t>BEN SHARMAN</a:t>
            </a:r>
          </a:p>
          <a:p>
            <a:pPr marL="342900" indent="-342900">
              <a:buAutoNum type="arabicPeriod"/>
            </a:pPr>
            <a:r>
              <a:rPr lang="en-US" sz="1600" b="1" dirty="0">
                <a:solidFill>
                  <a:srgbClr val="002060"/>
                </a:solidFill>
              </a:rPr>
              <a:t>KENNETH COLE</a:t>
            </a:r>
          </a:p>
          <a:p>
            <a:pPr marL="342900" indent="-342900">
              <a:buAutoNum type="arabicPeriod"/>
            </a:pPr>
            <a:r>
              <a:rPr lang="en-US" sz="1600" b="1" dirty="0">
                <a:solidFill>
                  <a:srgbClr val="002060"/>
                </a:solidFill>
              </a:rPr>
              <a:t>TCP</a:t>
            </a:r>
          </a:p>
          <a:p>
            <a:pPr marL="342900" indent="-342900">
              <a:buAutoNum type="arabicPeriod"/>
            </a:pPr>
            <a:r>
              <a:rPr lang="en-US" sz="1600" b="1" dirty="0">
                <a:solidFill>
                  <a:srgbClr val="002060"/>
                </a:solidFill>
              </a:rPr>
              <a:t>SG DENMARK</a:t>
            </a:r>
          </a:p>
          <a:p>
            <a:pPr marL="342900" indent="-342900">
              <a:buAutoNum type="arabicPeriod"/>
            </a:pPr>
            <a:r>
              <a:rPr lang="en-US" sz="1600" b="1" dirty="0">
                <a:solidFill>
                  <a:srgbClr val="002060"/>
                </a:solidFill>
              </a:rPr>
              <a:t>CREW CLOTHING</a:t>
            </a:r>
          </a:p>
        </p:txBody>
      </p:sp>
      <p:sp>
        <p:nvSpPr>
          <p:cNvPr id="13" name="Rectangle 12">
            <a:extLst>
              <a:ext uri="{FF2B5EF4-FFF2-40B4-BE49-F238E27FC236}">
                <a16:creationId xmlns:a16="http://schemas.microsoft.com/office/drawing/2014/main" id="{1D3B7005-04F6-4AA8-9C8F-357301C44834}"/>
              </a:ext>
            </a:extLst>
          </p:cNvPr>
          <p:cNvSpPr/>
          <p:nvPr/>
        </p:nvSpPr>
        <p:spPr>
          <a:xfrm>
            <a:off x="81417" y="0"/>
            <a:ext cx="80682"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25D0E8-5D5E-433C-BBD7-7627599DDCB1}"/>
              </a:ext>
            </a:extLst>
          </p:cNvPr>
          <p:cNvSpPr/>
          <p:nvPr/>
        </p:nvSpPr>
        <p:spPr>
          <a:xfrm>
            <a:off x="197957" y="0"/>
            <a:ext cx="80682"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E469D3C-8221-4600-8FB7-CA810057F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2385" y="137389"/>
            <a:ext cx="694439" cy="348946"/>
          </a:xfrm>
          <a:prstGeom prst="rect">
            <a:avLst/>
          </a:prstGeom>
        </p:spPr>
      </p:pic>
      <p:pic>
        <p:nvPicPr>
          <p:cNvPr id="15" name="Picture 14">
            <a:extLst>
              <a:ext uri="{FF2B5EF4-FFF2-40B4-BE49-F238E27FC236}">
                <a16:creationId xmlns:a16="http://schemas.microsoft.com/office/drawing/2014/main" id="{FB6A34A5-A093-42E0-8C0E-812B435B6794}"/>
              </a:ext>
            </a:extLst>
          </p:cNvPr>
          <p:cNvPicPr>
            <a:picLocks noChangeAspect="1"/>
          </p:cNvPicPr>
          <p:nvPr/>
        </p:nvPicPr>
        <p:blipFill>
          <a:blip r:embed="rId4"/>
          <a:stretch>
            <a:fillRect/>
          </a:stretch>
        </p:blipFill>
        <p:spPr>
          <a:xfrm rot="10800000">
            <a:off x="11979122" y="4871558"/>
            <a:ext cx="45719" cy="1986441"/>
          </a:xfrm>
          <a:prstGeom prst="rect">
            <a:avLst/>
          </a:prstGeom>
        </p:spPr>
      </p:pic>
      <p:sp>
        <p:nvSpPr>
          <p:cNvPr id="16" name="Rectangle 15">
            <a:extLst>
              <a:ext uri="{FF2B5EF4-FFF2-40B4-BE49-F238E27FC236}">
                <a16:creationId xmlns:a16="http://schemas.microsoft.com/office/drawing/2014/main" id="{219BD341-64E7-429D-9683-89ED659BAE09}"/>
              </a:ext>
            </a:extLst>
          </p:cNvPr>
          <p:cNvSpPr/>
          <p:nvPr/>
        </p:nvSpPr>
        <p:spPr>
          <a:xfrm flipV="1">
            <a:off x="9771528" y="6712951"/>
            <a:ext cx="2420471"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359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0853AA-3866-48C0-A006-74D7799F09D6}"/>
              </a:ext>
            </a:extLst>
          </p:cNvPr>
          <p:cNvSpPr txBox="1"/>
          <p:nvPr/>
        </p:nvSpPr>
        <p:spPr>
          <a:xfrm>
            <a:off x="3397623" y="92649"/>
            <a:ext cx="6499412" cy="769441"/>
          </a:xfrm>
          <a:prstGeom prst="rect">
            <a:avLst/>
          </a:prstGeom>
          <a:noFill/>
        </p:spPr>
        <p:txBody>
          <a:bodyPr wrap="square" rtlCol="0">
            <a:spAutoFit/>
          </a:bodyPr>
          <a:lstStyle/>
          <a:p>
            <a:r>
              <a:rPr lang="en-US" sz="4400" b="1" dirty="0">
                <a:solidFill>
                  <a:schemeClr val="accent1">
                    <a:lumMod val="50000"/>
                  </a:schemeClr>
                </a:solidFill>
                <a:latin typeface="Algerian" panose="04020705040A02060702" pitchFamily="82" charset="0"/>
              </a:rPr>
              <a:t>     </a:t>
            </a:r>
            <a:r>
              <a:rPr lang="en-US" sz="3600" b="1" dirty="0">
                <a:solidFill>
                  <a:schemeClr val="accent1">
                    <a:lumMod val="50000"/>
                  </a:schemeClr>
                </a:solidFill>
                <a:latin typeface="Algerian" panose="04020705040A02060702" pitchFamily="82" charset="0"/>
              </a:rPr>
              <a:t>CUSTOMER MIX</a:t>
            </a:r>
            <a:endParaRPr lang="en-US" sz="3600" dirty="0">
              <a:solidFill>
                <a:schemeClr val="accent1">
                  <a:lumMod val="50000"/>
                </a:schemeClr>
              </a:solidFill>
              <a:latin typeface="Algerian" panose="04020705040A02060702" pitchFamily="82" charset="0"/>
            </a:endParaRPr>
          </a:p>
        </p:txBody>
      </p:sp>
      <p:pic>
        <p:nvPicPr>
          <p:cNvPr id="3" name="Picture 2">
            <a:extLst>
              <a:ext uri="{FF2B5EF4-FFF2-40B4-BE49-F238E27FC236}">
                <a16:creationId xmlns:a16="http://schemas.microsoft.com/office/drawing/2014/main" id="{D868D6ED-99BD-4412-BCE3-0DF6270D4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188" y="1867808"/>
            <a:ext cx="6620000" cy="4577139"/>
          </a:xfrm>
          <a:prstGeom prst="rect">
            <a:avLst/>
          </a:prstGeom>
        </p:spPr>
      </p:pic>
      <p:sp>
        <p:nvSpPr>
          <p:cNvPr id="10" name="Rectangle 9">
            <a:extLst>
              <a:ext uri="{FF2B5EF4-FFF2-40B4-BE49-F238E27FC236}">
                <a16:creationId xmlns:a16="http://schemas.microsoft.com/office/drawing/2014/main" id="{84D6D4D5-1551-40FE-9841-E116F443A55E}"/>
              </a:ext>
            </a:extLst>
          </p:cNvPr>
          <p:cNvSpPr/>
          <p:nvPr/>
        </p:nvSpPr>
        <p:spPr>
          <a:xfrm>
            <a:off x="71718" y="0"/>
            <a:ext cx="80682"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5150702-C819-4918-B3AB-15868B45F5DD}"/>
              </a:ext>
            </a:extLst>
          </p:cNvPr>
          <p:cNvSpPr/>
          <p:nvPr/>
        </p:nvSpPr>
        <p:spPr>
          <a:xfrm>
            <a:off x="179294" y="0"/>
            <a:ext cx="80682"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D5E9AFC-C202-451C-8575-57716E141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8267" y="128424"/>
            <a:ext cx="694439" cy="348946"/>
          </a:xfrm>
          <a:prstGeom prst="rect">
            <a:avLst/>
          </a:prstGeom>
        </p:spPr>
      </p:pic>
      <p:pic>
        <p:nvPicPr>
          <p:cNvPr id="9" name="Picture 8">
            <a:extLst>
              <a:ext uri="{FF2B5EF4-FFF2-40B4-BE49-F238E27FC236}">
                <a16:creationId xmlns:a16="http://schemas.microsoft.com/office/drawing/2014/main" id="{7AE4994E-C900-4606-ACCD-E140A1C48EB7}"/>
              </a:ext>
            </a:extLst>
          </p:cNvPr>
          <p:cNvPicPr>
            <a:picLocks noChangeAspect="1"/>
          </p:cNvPicPr>
          <p:nvPr/>
        </p:nvPicPr>
        <p:blipFill>
          <a:blip r:embed="rId4"/>
          <a:stretch>
            <a:fillRect/>
          </a:stretch>
        </p:blipFill>
        <p:spPr>
          <a:xfrm rot="10800000">
            <a:off x="11979122" y="4871558"/>
            <a:ext cx="45719" cy="1986441"/>
          </a:xfrm>
          <a:prstGeom prst="rect">
            <a:avLst/>
          </a:prstGeom>
        </p:spPr>
      </p:pic>
      <p:sp>
        <p:nvSpPr>
          <p:cNvPr id="12" name="Rectangle 11">
            <a:extLst>
              <a:ext uri="{FF2B5EF4-FFF2-40B4-BE49-F238E27FC236}">
                <a16:creationId xmlns:a16="http://schemas.microsoft.com/office/drawing/2014/main" id="{227BC5FC-1884-4863-9FB0-E04092AC0019}"/>
              </a:ext>
            </a:extLst>
          </p:cNvPr>
          <p:cNvSpPr/>
          <p:nvPr/>
        </p:nvSpPr>
        <p:spPr>
          <a:xfrm flipV="1">
            <a:off x="9771528" y="6712951"/>
            <a:ext cx="2420471"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7689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53C5AD-6306-4625-A5D1-8803E66D88FF}"/>
              </a:ext>
            </a:extLst>
          </p:cNvPr>
          <p:cNvSpPr txBox="1"/>
          <p:nvPr/>
        </p:nvSpPr>
        <p:spPr>
          <a:xfrm>
            <a:off x="4445374" y="6626"/>
            <a:ext cx="4760259" cy="646331"/>
          </a:xfrm>
          <a:prstGeom prst="rect">
            <a:avLst/>
          </a:prstGeom>
          <a:noFill/>
        </p:spPr>
        <p:txBody>
          <a:bodyPr wrap="square" rtlCol="0">
            <a:spAutoFit/>
          </a:bodyPr>
          <a:lstStyle/>
          <a:p>
            <a:r>
              <a:rPr lang="en-US" sz="3600" b="1" dirty="0">
                <a:solidFill>
                  <a:srgbClr val="4472C4">
                    <a:lumMod val="50000"/>
                  </a:srgbClr>
                </a:solidFill>
                <a:latin typeface="Algerian" panose="04020705040A02060702" pitchFamily="82" charset="0"/>
              </a:rPr>
              <a:t>CUSTOMER MIX</a:t>
            </a:r>
            <a:endParaRPr lang="en-US" sz="3600" dirty="0"/>
          </a:p>
        </p:txBody>
      </p:sp>
      <p:pic>
        <p:nvPicPr>
          <p:cNvPr id="3" name="Picture 2">
            <a:extLst>
              <a:ext uri="{FF2B5EF4-FFF2-40B4-BE49-F238E27FC236}">
                <a16:creationId xmlns:a16="http://schemas.microsoft.com/office/drawing/2014/main" id="{FEB78328-4E81-439C-B324-A1EA416F3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921" y="1362075"/>
            <a:ext cx="6853046" cy="4872087"/>
          </a:xfrm>
          <a:prstGeom prst="rect">
            <a:avLst/>
          </a:prstGeom>
        </p:spPr>
      </p:pic>
      <p:sp>
        <p:nvSpPr>
          <p:cNvPr id="10" name="Rectangle 9">
            <a:extLst>
              <a:ext uri="{FF2B5EF4-FFF2-40B4-BE49-F238E27FC236}">
                <a16:creationId xmlns:a16="http://schemas.microsoft.com/office/drawing/2014/main" id="{9C736066-CFE3-419B-B10E-51190FB99D55}"/>
              </a:ext>
            </a:extLst>
          </p:cNvPr>
          <p:cNvSpPr/>
          <p:nvPr/>
        </p:nvSpPr>
        <p:spPr>
          <a:xfrm>
            <a:off x="80683" y="0"/>
            <a:ext cx="80682"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00CFA03-7B8E-42FC-9B7E-24EDA1DE4EA3}"/>
              </a:ext>
            </a:extLst>
          </p:cNvPr>
          <p:cNvSpPr/>
          <p:nvPr/>
        </p:nvSpPr>
        <p:spPr>
          <a:xfrm>
            <a:off x="215153" y="0"/>
            <a:ext cx="80682"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1A189BC-B33D-4207-A24A-7C121F4C26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2408" y="155319"/>
            <a:ext cx="694439" cy="348946"/>
          </a:xfrm>
          <a:prstGeom prst="rect">
            <a:avLst/>
          </a:prstGeom>
        </p:spPr>
      </p:pic>
      <p:pic>
        <p:nvPicPr>
          <p:cNvPr id="9" name="Picture 8">
            <a:extLst>
              <a:ext uri="{FF2B5EF4-FFF2-40B4-BE49-F238E27FC236}">
                <a16:creationId xmlns:a16="http://schemas.microsoft.com/office/drawing/2014/main" id="{27066CA4-F7D5-472A-A2B0-52F35F7B980B}"/>
              </a:ext>
            </a:extLst>
          </p:cNvPr>
          <p:cNvPicPr>
            <a:picLocks noChangeAspect="1"/>
          </p:cNvPicPr>
          <p:nvPr/>
        </p:nvPicPr>
        <p:blipFill>
          <a:blip r:embed="rId4"/>
          <a:stretch>
            <a:fillRect/>
          </a:stretch>
        </p:blipFill>
        <p:spPr>
          <a:xfrm rot="10800000">
            <a:off x="11979122" y="4871558"/>
            <a:ext cx="45719" cy="1986441"/>
          </a:xfrm>
          <a:prstGeom prst="rect">
            <a:avLst/>
          </a:prstGeom>
        </p:spPr>
      </p:pic>
      <p:sp>
        <p:nvSpPr>
          <p:cNvPr id="12" name="Rectangle 11">
            <a:extLst>
              <a:ext uri="{FF2B5EF4-FFF2-40B4-BE49-F238E27FC236}">
                <a16:creationId xmlns:a16="http://schemas.microsoft.com/office/drawing/2014/main" id="{00930665-2385-4702-A921-9F94AC8EBBB4}"/>
              </a:ext>
            </a:extLst>
          </p:cNvPr>
          <p:cNvSpPr/>
          <p:nvPr/>
        </p:nvSpPr>
        <p:spPr>
          <a:xfrm flipV="1">
            <a:off x="9771528" y="6712951"/>
            <a:ext cx="2420471"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9963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5499</TotalTime>
  <Words>518</Words>
  <Application>Microsoft Office PowerPoint</Application>
  <PresentationFormat>Widescreen</PresentationFormat>
  <Paragraphs>128</Paragraphs>
  <Slides>22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Algerian</vt:lpstr>
      <vt:lpstr>Arial</vt:lpstr>
      <vt:lpstr>Arial Black</vt:lpstr>
      <vt:lpstr>Bauhaus 93</vt:lpstr>
      <vt:lpstr>Bodoni MT Black</vt:lpstr>
      <vt:lpstr>Britannic Bold</vt:lpstr>
      <vt:lpstr>Calibri</vt:lpstr>
      <vt:lpstr>Calibri Light</vt:lpstr>
      <vt:lpstr>Franklin Gothic Demi Cond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Shanzida</dc:creator>
  <cp:lastModifiedBy>Shanzida</cp:lastModifiedBy>
  <cp:revision>295</cp:revision>
  <dcterms:created xsi:type="dcterms:W3CDTF">2024-10-20T04:19:19Z</dcterms:created>
  <dcterms:modified xsi:type="dcterms:W3CDTF">2025-08-28T04:16:16Z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19589302</vt:lpwstr>
  </property>
  <property fmtid="{D5CDD505-2E9C-101B-9397-08002B2CF9AE}" name="NXPowerLiteSettings" pid="3">
    <vt:lpwstr>F7000400038000</vt:lpwstr>
  </property>
  <property fmtid="{D5CDD505-2E9C-101B-9397-08002B2CF9AE}" name="NXPowerLiteVersion" pid="4">
    <vt:lpwstr>S11.0.1</vt:lpwstr>
  </property>
</Properties>
</file>